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5" r:id="rId3"/>
  </p:sldMasterIdLst>
  <p:notesMasterIdLst>
    <p:notesMasterId r:id="rId27"/>
  </p:notesMasterIdLst>
  <p:sldIdLst>
    <p:sldId id="256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18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7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2C6F-D59F-4A0B-9CAD-2085E00B6A29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EAFC6-03AD-4919-B408-4C7D996E30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84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6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Times" pitchFamily="2" charset="0"/>
              </a:rPr>
              <a:t>Ik vertel u graag iets over het project, maar hoor ook graag uw ervaringen. Zo kunnen we van elkaar leren</a:t>
            </a:r>
          </a:p>
        </p:txBody>
      </p:sp>
      <p:sp>
        <p:nvSpPr>
          <p:cNvPr id="16387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fld id="{3340EB1C-7CA4-40C7-89B7-514BDCBAF653}" type="slidenum">
              <a:rPr lang="nl-NL" altLang="nl-NL" sz="1200">
                <a:solidFill>
                  <a:prstClr val="black"/>
                </a:solidFill>
              </a:rPr>
              <a:pPr/>
              <a:t>11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2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Times" pitchFamily="2" charset="0"/>
              </a:rPr>
              <a:t>Wie kent het?</a:t>
            </a:r>
          </a:p>
        </p:txBody>
      </p:sp>
      <p:sp>
        <p:nvSpPr>
          <p:cNvPr id="30723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fld id="{8A709FEA-DEFF-407A-B6D4-DA8B01FBAC0B}" type="slidenum">
              <a:rPr lang="nl-NL" altLang="nl-NL" sz="1200">
                <a:solidFill>
                  <a:prstClr val="black"/>
                </a:solidFill>
              </a:rPr>
              <a:pPr/>
              <a:t>12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6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Times" pitchFamily="2" charset="0"/>
              </a:rPr>
              <a:t>LCA 2005 en 2012 door IVAM en PRI</a:t>
            </a:r>
          </a:p>
          <a:p>
            <a:r>
              <a:rPr lang="nl-NL" altLang="nl-NL" smtClean="0">
                <a:latin typeface="Times" pitchFamily="2" charset="0"/>
              </a:rPr>
              <a:t>Review door CML, Universiteit Leiden </a:t>
            </a:r>
          </a:p>
          <a:p>
            <a:r>
              <a:rPr lang="nl-NL" altLang="nl-NL" smtClean="0">
                <a:latin typeface="Times" pitchFamily="2" charset="0"/>
              </a:rPr>
              <a:t>De impact van chemische onkruidbestrijding is daarentegen verantwoordelijk voor zeker 25% van de knelpunten in de</a:t>
            </a:r>
          </a:p>
          <a:p>
            <a:r>
              <a:rPr lang="nl-NL" altLang="nl-NL" smtClean="0">
                <a:latin typeface="Times" pitchFamily="2" charset="0"/>
              </a:rPr>
              <a:t>drinkwaterbereiding uit oppervlaktewater.</a:t>
            </a:r>
          </a:p>
        </p:txBody>
      </p:sp>
      <p:sp>
        <p:nvSpPr>
          <p:cNvPr id="31747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fld id="{7119C1C2-D0FB-4850-AB28-93A9BCB60115}" type="slidenum">
              <a:rPr lang="nl-NL" altLang="nl-NL" sz="1200">
                <a:solidFill>
                  <a:prstClr val="black"/>
                </a:solidFill>
              </a:rPr>
              <a:pPr/>
              <a:t>18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0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>
              <a:latin typeface="Times" pitchFamily="2" charset="0"/>
            </a:endParaRPr>
          </a:p>
        </p:txBody>
      </p:sp>
      <p:sp>
        <p:nvSpPr>
          <p:cNvPr id="27651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fld id="{FBD1348F-B7B6-45F2-A670-ACD2C76DA109}" type="slidenum">
              <a:rPr lang="nl-NL" altLang="nl-NL" sz="1200">
                <a:solidFill>
                  <a:prstClr val="black"/>
                </a:solidFill>
              </a:rPr>
              <a:pPr/>
              <a:t>21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8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Times" pitchFamily="2" charset="0"/>
              </a:rPr>
              <a:t>Behoefte aan? </a:t>
            </a:r>
          </a:p>
          <a:p>
            <a:r>
              <a:rPr lang="nl-NL" altLang="nl-NL" smtClean="0">
                <a:latin typeface="Times" pitchFamily="2" charset="0"/>
              </a:rPr>
              <a:t>Gebruikt u website al?</a:t>
            </a:r>
          </a:p>
          <a:p>
            <a:r>
              <a:rPr lang="nl-NL" altLang="nl-NL" smtClean="0">
                <a:latin typeface="Times" pitchFamily="2" charset="0"/>
              </a:rPr>
              <a:t>Loopt het chemievrije beheer bij jullie?</a:t>
            </a:r>
          </a:p>
          <a:p>
            <a:endParaRPr lang="nl-NL" altLang="nl-NL" smtClean="0">
              <a:latin typeface="Times" pitchFamily="2" charset="0"/>
            </a:endParaRPr>
          </a:p>
        </p:txBody>
      </p:sp>
      <p:sp>
        <p:nvSpPr>
          <p:cNvPr id="29699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fld id="{8D4E265B-7BE3-4C07-910A-9FBA93C06728}" type="slidenum">
              <a:rPr lang="nl-NL" altLang="nl-NL" sz="1200">
                <a:solidFill>
                  <a:prstClr val="black"/>
                </a:solidFill>
              </a:rPr>
              <a:pPr/>
              <a:t>22</a:t>
            </a:fld>
            <a:endParaRPr lang="nl-NL" altLang="nl-NL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31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12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75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083303" y="0"/>
            <a:ext cx="61087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716185" y="2878138"/>
            <a:ext cx="4798483" cy="857250"/>
          </a:xfrm>
        </p:spPr>
        <p:txBody>
          <a:bodyPr/>
          <a:lstStyle>
            <a:lvl1pPr defTabSz="608013" eaLnBrk="0" hangingPunct="0"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716185" y="3778250"/>
            <a:ext cx="4798483" cy="1752600"/>
          </a:xfrm>
        </p:spPr>
        <p:txBody>
          <a:bodyPr/>
          <a:lstStyle>
            <a:lvl1pPr marL="0" indent="1588" defTabSz="608013" eaLnBrk="0" hangingPunct="0">
              <a:buFont typeface="Arial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het opmaakprofiel van de modelondertitel te bewerken</a:t>
            </a: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716187" y="6515100"/>
            <a:ext cx="5242983" cy="209550"/>
          </a:xfrm>
        </p:spPr>
        <p:txBody>
          <a:bodyPr anchor="t"/>
          <a:lstStyle>
            <a:lvl1pPr algn="l">
              <a:defRPr/>
            </a:lvl1pPr>
          </a:lstStyle>
          <a:p>
            <a:fld id="{371C0177-2255-4D36-B8DD-0237089C547A}" type="datetime4">
              <a:rPr lang="nl-NL" smtClean="0"/>
              <a:pPr/>
              <a:t>18 oktober 2016</a:t>
            </a:fld>
            <a:endParaRPr lang="nl-NL" dirty="0" smtClean="0"/>
          </a:p>
          <a:p>
            <a:endParaRPr lang="nl-NL" dirty="0"/>
          </a:p>
        </p:txBody>
      </p:sp>
      <p:pic>
        <p:nvPicPr>
          <p:cNvPr id="10246" name="Picture 6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2" cstate="print"/>
          <a:srcRect l="46451" r="12230" b="20656"/>
          <a:stretch>
            <a:fillRect/>
          </a:stretch>
        </p:blipFill>
        <p:spPr bwMode="auto">
          <a:xfrm>
            <a:off x="5683252" y="0"/>
            <a:ext cx="469053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99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CDB467-7873-4513-AFB0-64C93AB0D52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E78A39A-4C99-4BCD-B018-36BE006FADB3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856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D84257-ED32-48C1-8368-C36FAEBD5AE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6B6BDDF-2A89-4039-BE8A-509CE46CCAE6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024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2303" y="2068513"/>
            <a:ext cx="5499100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4603" y="2068513"/>
            <a:ext cx="5499100" cy="4138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EFCD2F-3854-4509-94B1-251D221B176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31DF2BC-8A43-4914-9A84-B7BDC8E802FB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981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8DFE5E-4DF5-4E22-BF27-B57155238CA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66882B7-EDFC-4F48-8AF5-E70F44ED6812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0594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2C4F18-1084-43BB-8F0C-8DDEC76DCA4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DBC99A0-50CB-43C2-A15A-7A72FC1B949A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953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FF4269-9A2A-402C-95A8-1E64AE3A37F9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328D42C-744F-47AE-9729-62D2907478C0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6119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E2487A-4EC9-4160-846D-E5DD7CFD4F63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5E3D685-99AE-4B48-89D7-929B7FE72527}" type="datetime4">
              <a:rPr lang="nl-NL" smtClean="0"/>
              <a:pPr/>
              <a:t>18 oktober 2016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9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699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CDE4C3-FD53-4754-8387-ED0250ADD0E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448838B-8E2F-4CBB-AF86-AF7B5DEE893A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7365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4D3DCD-78F2-4C02-80EF-E6C3442401A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B6E0780-654D-4B62-A6BB-603CE28FA527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107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023352" y="1293813"/>
            <a:ext cx="2800349" cy="49133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2301" y="1293813"/>
            <a:ext cx="8197851" cy="49133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EBBB1C-FD6D-4964-872D-637C2E61DE2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3824C36-7F26-413F-9F18-8694431975CF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2998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1293818"/>
            <a:ext cx="11201400" cy="4921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22303" y="2068513"/>
            <a:ext cx="5499100" cy="41386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6324603" y="2068513"/>
            <a:ext cx="5499100" cy="4138612"/>
          </a:xfrm>
        </p:spPr>
        <p:txBody>
          <a:bodyPr/>
          <a:lstStyle/>
          <a:p>
            <a:r>
              <a:rPr lang="nl-NL" smtClean="0"/>
              <a:t>Klik op het pictogram als u een illustratie wilt toevoegen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22300" y="6611938"/>
            <a:ext cx="2540000" cy="119062"/>
          </a:xfrm>
        </p:spPr>
        <p:txBody>
          <a:bodyPr/>
          <a:lstStyle>
            <a:lvl1pPr>
              <a:defRPr/>
            </a:lvl1pPr>
          </a:lstStyle>
          <a:p>
            <a:fld id="{C0E4B359-E2E3-44DC-A349-1126A74EF1B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>
          <a:xfrm>
            <a:off x="9685870" y="6611938"/>
            <a:ext cx="2010833" cy="119062"/>
          </a:xfrm>
        </p:spPr>
        <p:txBody>
          <a:bodyPr/>
          <a:lstStyle>
            <a:lvl1pPr>
              <a:defRPr/>
            </a:lvl1pPr>
          </a:lstStyle>
          <a:p>
            <a:fld id="{DBD31B11-F223-4A7F-98AB-1298E820D8C6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71" y="6525344"/>
            <a:ext cx="4129783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3835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3A1A9-4518-415A-B34B-AD353575D89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29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3E1A5-1040-44D8-B28F-9A52E1EE89CB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29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BB9FF-FE1B-40BD-ACAC-B38DB1045F2D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3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043A5-ED5E-4591-9284-4DD37A8F174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31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9939E-A8A7-47A8-B851-E5C543B63160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1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FD6F1-06D0-41B1-826B-730B0152353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035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CB36A-5CF3-4D63-8323-6E6D46B65EA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03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CF376-FA8F-488A-8930-1A840E183878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10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4C071-ED5F-42F2-A422-B49F454767D9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68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2F46D-4408-4A16-870A-AE427041FA0E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3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0E180-D224-4AFC-AE71-A318485CFE1E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60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1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8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43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13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82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91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899AC-640E-4E40-B154-88F25A2FD664}" type="datetimeFigureOut">
              <a:rPr lang="nl-NL" smtClean="0"/>
              <a:t>18-10-2016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D79B4-2422-490E-A6EE-6EE1F43524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29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12192000" cy="1011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350000"/>
            <a:ext cx="12192000" cy="50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293818"/>
            <a:ext cx="11201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2068513"/>
            <a:ext cx="112014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2300" y="6611938"/>
            <a:ext cx="254000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767DB5-9DBB-4547-9226-1DA966EC9086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/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85870" y="6611938"/>
            <a:ext cx="2010833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4E76BA-3E86-4990-863F-0FA9D596FAFB}" type="datetime4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 oktober 2016</a:t>
            </a:fld>
            <a:endParaRPr lang="nl-NL" dirty="0"/>
          </a:p>
        </p:txBody>
      </p:sp>
      <p:pic>
        <p:nvPicPr>
          <p:cNvPr id="9225" name="Picture 9" descr="Z:\KA\Carma\DocSys\Customers\VenW Rijksbreed\Models\Presentaties\background_pictures\logo wit\RO_VW_diap.png"/>
          <p:cNvPicPr>
            <a:picLocks noChangeAspect="1" noChangeArrowheads="1"/>
          </p:cNvPicPr>
          <p:nvPr/>
        </p:nvPicPr>
        <p:blipFill>
          <a:blip r:embed="rId14" cstate="print"/>
          <a:srcRect l="46451" t="15443" r="46289" b="20656"/>
          <a:stretch>
            <a:fillRect/>
          </a:stretch>
        </p:blipFill>
        <p:spPr bwMode="auto">
          <a:xfrm>
            <a:off x="5835652" y="5"/>
            <a:ext cx="52493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07969" y="6525344"/>
            <a:ext cx="3648405" cy="2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608013" eaLnBrk="0" hangingPunct="0">
              <a:defRPr sz="1000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678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C003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text styles</a:t>
            </a:r>
          </a:p>
          <a:p>
            <a:pPr lvl="1"/>
            <a:r>
              <a:rPr lang="nl-NL" altLang="nl-NL" smtClean="0"/>
              <a:t>Second level</a:t>
            </a:r>
          </a:p>
          <a:p>
            <a:pPr lvl="2"/>
            <a:r>
              <a:rPr lang="nl-NL" altLang="nl-NL" smtClean="0"/>
              <a:t>Third level</a:t>
            </a:r>
          </a:p>
          <a:p>
            <a:pPr lvl="3"/>
            <a:r>
              <a:rPr lang="nl-NL" altLang="nl-NL" smtClean="0"/>
              <a:t>Fourth level</a:t>
            </a:r>
          </a:p>
          <a:p>
            <a:pPr lvl="4"/>
            <a:r>
              <a:rPr lang="nl-NL" alt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0DA0DA5-0E9E-41BA-83FF-1A41E2E00A35}" type="slidenum">
              <a:rPr lang="nl-NL" altLang="nl-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5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google.nl/url?sa=i&amp;source=images&amp;cd=&amp;cad=rja&amp;uact=8&amp;docid=RjvUjPSnoQLGEM&amp;tbnid=5_yB0iFnJhhgUM:&amp;ved=0CAgQjRw&amp;url=http://www.pannenkoekenhuisdezon.nl/speciaal-bieren/&amp;ei=zEcfU9aLH8Kp4AT7soC4DA&amp;psig=AFQjCNGvRg0c2hqLccf32M8JmS5psGVwcg&amp;ust=1394645324707360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jpg"/><Relationship Id="rId5" Type="http://schemas.openxmlformats.org/officeDocument/2006/relationships/image" Target="../media/image6.jpeg"/><Relationship Id="rId10" Type="http://schemas.openxmlformats.org/officeDocument/2006/relationships/image" Target="../media/image12.jpg"/><Relationship Id="rId4" Type="http://schemas.openxmlformats.org/officeDocument/2006/relationships/image" Target="../media/image5.jpe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6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greenkeeper.nl/upload/alinea_11606.jpg?uid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070" y="-2486375"/>
            <a:ext cx="13582092" cy="82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gallery.mailchimp.com/b7967603fd7699b72838e6b04/images/fe0a930a-34ed-429f-94f1-03f129c20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3" y="5958390"/>
            <a:ext cx="14287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gallery.mailchimp.com/b7967603fd7699b72838e6b04/images/5cd30ae6-73d2-4183-8419-7c091dc3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58" y="5758365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b7967603fd7699b72838e6b04/images/e6d0809d-ed81-49d7-b58f-a957e6e254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7" y="6152925"/>
            <a:ext cx="1905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b7967603fd7699b72838e6b04/images/f583195d-d824-4d8d-8027-945cd8f33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0" y="5867175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llery.mailchimp.com/b7967603fd7699b72838e6b04/images/08e3ec14-7f8d-488c-a83f-529b83ad1a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1" y="5867175"/>
            <a:ext cx="2476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-369667" y="1062319"/>
            <a:ext cx="8992144" cy="15430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-2" y="1062318"/>
            <a:ext cx="8443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/>
                </a:solidFill>
              </a:rPr>
              <a:t>Kennisbijeenkomst </a:t>
            </a:r>
          </a:p>
          <a:p>
            <a:r>
              <a:rPr lang="en-US" sz="3600" dirty="0" smtClean="0">
                <a:solidFill>
                  <a:schemeClr val="accent6"/>
                </a:solidFill>
              </a:rPr>
              <a:t>Chemievrij onkruidbeheer op Verhardingen</a:t>
            </a:r>
            <a:endParaRPr lang="nl-NL" sz="3600" dirty="0">
              <a:solidFill>
                <a:schemeClr val="accent6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216665" y="4067566"/>
            <a:ext cx="62566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</a:rPr>
              <a:t>Welkom</a:t>
            </a:r>
            <a:endParaRPr lang="nl-NL" sz="13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fbeeldingsresultaat voor logo gemeente blad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80241"/>
            <a:ext cx="2705100" cy="11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fbeeldingsresultaat voor logo gemeente blad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" y="4580241"/>
            <a:ext cx="2705100" cy="117812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Paardenbloe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3395" y="1628800"/>
            <a:ext cx="4498652" cy="4498652"/>
          </a:xfrm>
          <a:prstGeom prst="rect">
            <a:avLst/>
          </a:prstGeom>
        </p:spPr>
      </p:pic>
      <p:sp>
        <p:nvSpPr>
          <p:cNvPr id="9" name="Tijdelijke aanduiding voor inhoud 8"/>
          <p:cNvSpPr>
            <a:spLocks noGrp="1"/>
          </p:cNvSpPr>
          <p:nvPr>
            <p:ph sz="half" idx="2"/>
          </p:nvPr>
        </p:nvSpPr>
        <p:spPr>
          <a:xfrm>
            <a:off x="5615952" y="1988841"/>
            <a:ext cx="6207753" cy="4176464"/>
          </a:xfrm>
        </p:spPr>
        <p:txBody>
          <a:bodyPr/>
          <a:lstStyle/>
          <a:p>
            <a:pPr>
              <a:buNone/>
            </a:pPr>
            <a:r>
              <a:rPr lang="nl-NL" sz="2400" dirty="0" smtClean="0"/>
              <a:t>Dank voor uw aandacht</a:t>
            </a:r>
          </a:p>
          <a:p>
            <a:endParaRPr lang="nl-NL" sz="2400" dirty="0" smtClean="0"/>
          </a:p>
          <a:p>
            <a:pPr>
              <a:buNone/>
            </a:pPr>
            <a:r>
              <a:rPr lang="nl-NL" sz="2400" dirty="0" smtClean="0"/>
              <a:t>Vragen?</a:t>
            </a: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60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NL" dirty="0">
              <a:ea typeface="+mj-ea"/>
              <a:cs typeface="ＭＳ Ｐゴシック" charset="0"/>
            </a:endParaRPr>
          </a:p>
        </p:txBody>
      </p:sp>
      <p:grpSp>
        <p:nvGrpSpPr>
          <p:cNvPr id="15362" name="Groeperen 9"/>
          <p:cNvGrpSpPr>
            <a:grpSpLocks/>
          </p:cNvGrpSpPr>
          <p:nvPr/>
        </p:nvGrpSpPr>
        <p:grpSpPr bwMode="auto">
          <a:xfrm>
            <a:off x="0" y="5170491"/>
            <a:ext cx="12268200" cy="2003425"/>
            <a:chOff x="-33301" y="7048983"/>
            <a:chExt cx="9200837" cy="2002160"/>
          </a:xfrm>
        </p:grpSpPr>
        <p:pic>
          <p:nvPicPr>
            <p:cNvPr id="15365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5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AutoShape 3"/>
            <p:cNvSpPr>
              <a:spLocks/>
            </p:cNvSpPr>
            <p:nvPr/>
          </p:nvSpPr>
          <p:spPr bwMode="auto">
            <a:xfrm>
              <a:off x="1658916" y="7323447"/>
              <a:ext cx="7127633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15363" name="Afbeelding 3" descr="2441.14 Banner Powerpoint_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>
            <a:fillRect/>
          </a:stretch>
        </p:blipFill>
        <p:spPr bwMode="auto">
          <a:xfrm>
            <a:off x="0" y="3"/>
            <a:ext cx="121920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484313"/>
            <a:ext cx="12192000" cy="475615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endParaRPr lang="nl-NL" dirty="0" smtClean="0">
              <a:solidFill>
                <a:srgbClr val="000090"/>
              </a:solidFill>
              <a:latin typeface="Arial"/>
              <a:ea typeface="+mn-ea"/>
              <a:cs typeface="Arial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nl-NL" sz="3600" b="1" dirty="0" smtClean="0">
                <a:solidFill>
                  <a:srgbClr val="000090"/>
                </a:solidFill>
                <a:latin typeface="Verdana"/>
                <a:ea typeface="+mn-ea"/>
                <a:cs typeface="Verdana"/>
              </a:rPr>
              <a:t>Chemievrij onkruidbeheer: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nl-NL" sz="3600" b="1" dirty="0" smtClean="0">
                <a:solidFill>
                  <a:srgbClr val="000090"/>
                </a:solidFill>
                <a:latin typeface="Verdana"/>
                <a:ea typeface="+mn-ea"/>
                <a:cs typeface="Verdana"/>
              </a:rPr>
              <a:t>Ervaringen Schoon Water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endParaRPr lang="nl-NL" sz="3600" b="1" dirty="0" smtClean="0">
              <a:solidFill>
                <a:srgbClr val="000090"/>
              </a:solidFill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endParaRPr lang="nl-NL" sz="1800" i="1" dirty="0" smtClean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nl-NL" sz="2400" b="1" dirty="0" smtClean="0">
                <a:latin typeface="Verdana"/>
                <a:ea typeface="+mn-ea"/>
                <a:cs typeface="Verdana"/>
              </a:rPr>
              <a:t>Joost Lommen (CLM)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nl-NL" sz="2400" dirty="0" smtClean="0">
                <a:latin typeface="Verdana"/>
                <a:ea typeface="+mn-ea"/>
                <a:cs typeface="Verdana"/>
              </a:rPr>
              <a:t>Landelijke bijeenkomst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nl-NL" sz="2400" dirty="0" smtClean="0">
                <a:latin typeface="Verdana"/>
                <a:ea typeface="+mn-ea"/>
                <a:cs typeface="Verdana"/>
              </a:rPr>
              <a:t>18 oktober 2016, Bladel</a:t>
            </a:r>
          </a:p>
          <a:p>
            <a:pPr marL="0" indent="0" algn="r">
              <a:buFontTx/>
              <a:buNone/>
              <a:defRPr/>
            </a:pPr>
            <a:endParaRPr lang="nl-NL" sz="1800" i="1" dirty="0"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382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35" y="0"/>
            <a:ext cx="110363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Doelen</a:t>
            </a:r>
            <a:r>
              <a:rPr lang="nl-NL" sz="2800" b="1" dirty="0" smtClean="0">
                <a:latin typeface="Verdana"/>
                <a:cs typeface="Verdana"/>
              </a:rPr>
              <a:t> </a:t>
            </a:r>
            <a: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  <a:t>Schoon Water Brabant</a:t>
            </a:r>
            <a:br>
              <a:rPr lang="nl-NL" sz="2800" b="1" dirty="0">
                <a:solidFill>
                  <a:srgbClr val="000090"/>
                </a:solidFill>
                <a:latin typeface="Verdana"/>
                <a:cs typeface="Verdana"/>
              </a:rPr>
            </a:br>
            <a:r>
              <a:rPr lang="nl-NL" sz="2800" b="1" dirty="0" smtClean="0">
                <a:latin typeface="Verdana"/>
                <a:cs typeface="Verdana"/>
              </a:rPr>
              <a:t> </a:t>
            </a:r>
            <a:endParaRPr lang="nl-NL" sz="2800" b="1" dirty="0">
              <a:latin typeface="Arial"/>
              <a:ea typeface="+mj-ea"/>
              <a:cs typeface="Arial"/>
            </a:endParaRPr>
          </a:p>
        </p:txBody>
      </p:sp>
      <p:grpSp>
        <p:nvGrpSpPr>
          <p:cNvPr id="17410" name="Groeperen 9"/>
          <p:cNvGrpSpPr>
            <a:grpSpLocks/>
          </p:cNvGrpSpPr>
          <p:nvPr/>
        </p:nvGrpSpPr>
        <p:grpSpPr bwMode="auto">
          <a:xfrm>
            <a:off x="-48682" y="5170491"/>
            <a:ext cx="12268201" cy="2003425"/>
            <a:chOff x="-33301" y="7048983"/>
            <a:chExt cx="9200837" cy="2002160"/>
          </a:xfrm>
        </p:grpSpPr>
        <p:pic>
          <p:nvPicPr>
            <p:cNvPr id="17413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6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9pPr>
            </a:lstStyle>
            <a:p>
              <a:pPr algn="just" eaLnBrk="0" fontAlgn="base" hangingPunct="0">
                <a:spcBef>
                  <a:spcPts val="5900"/>
                </a:spcBef>
                <a:spcAft>
                  <a:spcPct val="0"/>
                </a:spcAft>
              </a:pPr>
              <a:r>
                <a:rPr lang="nl-NL" altLang="nl-NL" sz="160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De uitvoering van Schoon Water voor Brabant vindt plaats door CLM, Delphy, Ecoconsult, en ZLTO. </a:t>
              </a:r>
              <a:endParaRPr lang="nl-NL" altLang="nl-NL" sz="1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1517" y="1196978"/>
            <a:ext cx="11952816" cy="3167063"/>
          </a:xfrm>
        </p:spPr>
        <p:txBody>
          <a:bodyPr/>
          <a:lstStyle/>
          <a:p>
            <a:pPr>
              <a:defRPr/>
            </a:pPr>
            <a:r>
              <a:rPr lang="nl-NL" sz="2400" dirty="0" smtClean="0">
                <a:latin typeface="Verdana" pitchFamily="34" charset="0"/>
                <a:cs typeface="ＭＳ Ｐゴシック" charset="0"/>
              </a:rPr>
              <a:t>Reductie van emissie van bestrijdingsmiddelen</a:t>
            </a:r>
          </a:p>
          <a:p>
            <a:pPr>
              <a:defRPr/>
            </a:pPr>
            <a:r>
              <a:rPr lang="nl-NL" sz="2400" dirty="0" smtClean="0">
                <a:latin typeface="Verdana" pitchFamily="34" charset="0"/>
                <a:cs typeface="ＭＳ Ｐゴシック" charset="0"/>
              </a:rPr>
              <a:t>Bescherming van de bronnen van drinkwater</a:t>
            </a:r>
          </a:p>
          <a:p>
            <a:pPr>
              <a:defRPr/>
            </a:pPr>
            <a:r>
              <a:rPr lang="nl-NL" sz="2400" dirty="0" smtClean="0">
                <a:latin typeface="Verdana" pitchFamily="34" charset="0"/>
                <a:cs typeface="ＭＳ Ｐゴシック" charset="0"/>
              </a:rPr>
              <a:t>Behoud van optimale landbouwproductie, schone straten en goede sportvelden</a:t>
            </a:r>
          </a:p>
          <a:p>
            <a:pPr>
              <a:defRPr/>
            </a:pPr>
            <a:r>
              <a:rPr lang="nl-NL" sz="2400" dirty="0">
                <a:latin typeface="Verdana"/>
                <a:cs typeface="Verdana"/>
              </a:rPr>
              <a:t>Opdrachtgevers: Provincie, Brabant Water, ZLTO, Duinboeren, waterschappen</a:t>
            </a:r>
          </a:p>
          <a:p>
            <a:pPr marL="0" indent="0">
              <a:buFontTx/>
              <a:buNone/>
              <a:defRPr/>
            </a:pPr>
            <a:endParaRPr lang="nl-NL" sz="2800" dirty="0" smtClean="0">
              <a:latin typeface="Verdana" pitchFamily="34" charset="0"/>
              <a:cs typeface="ＭＳ Ｐゴシック" charset="0"/>
            </a:endParaRPr>
          </a:p>
          <a:p>
            <a:pPr>
              <a:buFontTx/>
              <a:buNone/>
              <a:defRPr/>
            </a:pPr>
            <a:r>
              <a:rPr lang="nl-NL" dirty="0" smtClean="0">
                <a:latin typeface="Verdana" pitchFamily="34" charset="0"/>
                <a:cs typeface="ＭＳ Ｐゴシック" charset="0"/>
              </a:rPr>
              <a:t>	</a:t>
            </a:r>
          </a:p>
          <a:p>
            <a:pPr>
              <a:buFontTx/>
              <a:buNone/>
              <a:defRPr/>
            </a:pPr>
            <a:endParaRPr lang="nl-NL" dirty="0">
              <a:latin typeface="Arial"/>
              <a:ea typeface="+mn-ea"/>
              <a:cs typeface="Arial"/>
            </a:endParaRPr>
          </a:p>
        </p:txBody>
      </p:sp>
      <p:pic>
        <p:nvPicPr>
          <p:cNvPr id="17412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4" y="3860803"/>
            <a:ext cx="30734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7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533" y="0"/>
            <a:ext cx="10363200" cy="1143000"/>
          </a:xfrm>
        </p:spPr>
        <p:txBody>
          <a:bodyPr/>
          <a:lstStyle/>
          <a:p>
            <a:pPr>
              <a:defRPr/>
            </a:pPr>
            <a:endParaRPr lang="nl-NL" sz="2800" b="1" dirty="0">
              <a:latin typeface="Arial"/>
              <a:ea typeface="+mj-ea"/>
              <a:cs typeface="Arial"/>
            </a:endParaRPr>
          </a:p>
        </p:txBody>
      </p:sp>
      <p:grpSp>
        <p:nvGrpSpPr>
          <p:cNvPr id="18434" name="Groeperen 9"/>
          <p:cNvGrpSpPr>
            <a:grpSpLocks/>
          </p:cNvGrpSpPr>
          <p:nvPr/>
        </p:nvGrpSpPr>
        <p:grpSpPr bwMode="auto">
          <a:xfrm>
            <a:off x="-48682" y="5170491"/>
            <a:ext cx="12268201" cy="2003425"/>
            <a:chOff x="-33301" y="7048983"/>
            <a:chExt cx="9200837" cy="2002160"/>
          </a:xfrm>
        </p:grpSpPr>
        <p:pic>
          <p:nvPicPr>
            <p:cNvPr id="18440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6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435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-143933" y="0"/>
          <a:ext cx="1293918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5" imgW="10706100" imgH="7556500" progId="AcroExch.Document.7">
                  <p:embed/>
                </p:oleObj>
              </mc:Choice>
              <mc:Fallback>
                <p:oleObj name="Acrobat Document" r:id="rId5" imgW="10706100" imgH="75565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3933" y="0"/>
                        <a:ext cx="12939184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Rechthoek 13"/>
          <p:cNvSpPr>
            <a:spLocks noChangeArrowheads="1"/>
          </p:cNvSpPr>
          <p:nvPr/>
        </p:nvSpPr>
        <p:spPr bwMode="auto">
          <a:xfrm>
            <a:off x="5759452" y="363538"/>
            <a:ext cx="6432549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8438" name="Picture 18" descr="IMG_03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869" y="260353"/>
            <a:ext cx="211243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Permalink voor ingesloten afbeelding">
            <a:hlinkClick r:id="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45273" y="4704821"/>
            <a:ext cx="1349375" cy="239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7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0"/>
            <a:ext cx="10651067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>Omvang Schoon Water Brabant in grondwatergebieden 2016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19458" name="Groeperen 9"/>
          <p:cNvGrpSpPr>
            <a:grpSpLocks/>
          </p:cNvGrpSpPr>
          <p:nvPr/>
        </p:nvGrpSpPr>
        <p:grpSpPr bwMode="auto">
          <a:xfrm>
            <a:off x="-48682" y="5170491"/>
            <a:ext cx="12268201" cy="2003425"/>
            <a:chOff x="-33301" y="7048983"/>
            <a:chExt cx="9200837" cy="2002160"/>
          </a:xfrm>
        </p:grpSpPr>
        <p:pic>
          <p:nvPicPr>
            <p:cNvPr id="19464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0" y="747416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59" name="Rechthoek 15"/>
          <p:cNvSpPr>
            <a:spLocks noChangeArrowheads="1"/>
          </p:cNvSpPr>
          <p:nvPr/>
        </p:nvSpPr>
        <p:spPr bwMode="auto">
          <a:xfrm>
            <a:off x="334433" y="1125540"/>
            <a:ext cx="1161838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nl-NL" altLang="nl-NL" sz="2000" b="1" smtClean="0">
                <a:solidFill>
                  <a:srgbClr val="000000"/>
                </a:solidFill>
                <a:latin typeface="Verdana" pitchFamily="34" charset="0"/>
              </a:rPr>
              <a:t>16+3</a:t>
            </a:r>
            <a:r>
              <a:rPr lang="nl-NL" altLang="nl-NL" sz="2000" smtClean="0">
                <a:solidFill>
                  <a:srgbClr val="000000"/>
                </a:solidFill>
                <a:latin typeface="Verdana" pitchFamily="34" charset="0"/>
              </a:rPr>
              <a:t>   Gemeenten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nl-NL" altLang="nl-NL" sz="2000" b="1" smtClean="0">
                <a:solidFill>
                  <a:srgbClr val="000000"/>
                </a:solidFill>
                <a:latin typeface="Verdana" pitchFamily="34" charset="0"/>
              </a:rPr>
              <a:t>400</a:t>
            </a:r>
            <a:r>
              <a:rPr lang="nl-NL" altLang="nl-NL" sz="2000" smtClean="0">
                <a:solidFill>
                  <a:srgbClr val="000000"/>
                </a:solidFill>
                <a:latin typeface="Verdana" pitchFamily="34" charset="0"/>
              </a:rPr>
              <a:t>      Agrariërs/loonwerkers (8000 ha, 80% reductie MBP)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nl-NL" altLang="nl-NL" sz="2000" b="1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nl-NL" altLang="nl-NL" sz="2000" smtClean="0">
                <a:solidFill>
                  <a:srgbClr val="000000"/>
                </a:solidFill>
                <a:latin typeface="Verdana" pitchFamily="34" charset="0"/>
              </a:rPr>
              <a:t>          Bedrijven (van een totaal van 3300)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000" b="1" smtClean="0">
                <a:solidFill>
                  <a:srgbClr val="000000"/>
                </a:solidFill>
                <a:latin typeface="Verdana" pitchFamily="34" charset="0"/>
              </a:rPr>
              <a:t>20.000</a:t>
            </a:r>
            <a:r>
              <a:rPr lang="nl-NL" altLang="nl-NL" sz="2000" smtClean="0">
                <a:solidFill>
                  <a:srgbClr val="000000"/>
                </a:solidFill>
                <a:latin typeface="Verdana" pitchFamily="34" charset="0"/>
              </a:rPr>
              <a:t> Inwoners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2000" smtClean="0">
              <a:solidFill>
                <a:srgbClr val="000000"/>
              </a:solidFill>
              <a:latin typeface="Verdana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000" smtClean="0">
                <a:solidFill>
                  <a:srgbClr val="000000"/>
                </a:solidFill>
                <a:latin typeface="Verdana" pitchFamily="34" charset="0"/>
              </a:rPr>
              <a:t>Heel verschillende partijen werken gezamenlijk aan eenzelfde doel.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2000" smtClean="0">
              <a:solidFill>
                <a:srgbClr val="000000"/>
              </a:solidFill>
              <a:latin typeface="Verdana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endParaRPr lang="nl-NL" altLang="nl-NL" sz="1200" b="1" smtClean="0">
              <a:solidFill>
                <a:srgbClr val="000000"/>
              </a:solidFill>
              <a:latin typeface="Verdana" pitchFamily="34" charset="0"/>
              <a:sym typeface="Wingdings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800" b="1" smtClean="0">
                <a:solidFill>
                  <a:srgbClr val="000000"/>
                </a:solidFill>
                <a:latin typeface="Verdana" pitchFamily="34" charset="0"/>
                <a:sym typeface="Wingdings" pitchFamily="2" charset="2"/>
              </a:rPr>
              <a:t>				</a:t>
            </a: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9460" name="Afbeelding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9" y="3573463"/>
            <a:ext cx="28151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6" y="4868866"/>
            <a:ext cx="325543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 descr="http://t1.gstatic.com/images?q=tbn:ANd9GcRXoHelMRMn6I-UHhUxD-JKuuGYDBuZaUuctPDByCPomTfe0vG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9" y="4221163"/>
            <a:ext cx="332316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Afbeelding 3" descr="Schermafbeelding 2016-09-23 om 12.12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429000"/>
            <a:ext cx="452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1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0"/>
            <a:ext cx="10651067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>Interview gemeente Bladel en aannemer WVK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0482" name="Groeperen 9"/>
          <p:cNvGrpSpPr>
            <a:grpSpLocks/>
          </p:cNvGrpSpPr>
          <p:nvPr/>
        </p:nvGrpSpPr>
        <p:grpSpPr bwMode="auto">
          <a:xfrm>
            <a:off x="-48682" y="5170491"/>
            <a:ext cx="12268201" cy="2003425"/>
            <a:chOff x="-33301" y="7048983"/>
            <a:chExt cx="9200837" cy="2002160"/>
          </a:xfrm>
        </p:grpSpPr>
        <p:pic>
          <p:nvPicPr>
            <p:cNvPr id="20485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0" y="747416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0483" name="Rechthoek 15"/>
          <p:cNvSpPr>
            <a:spLocks noChangeArrowheads="1"/>
          </p:cNvSpPr>
          <p:nvPr/>
        </p:nvSpPr>
        <p:spPr bwMode="auto">
          <a:xfrm>
            <a:off x="334433" y="1125541"/>
            <a:ext cx="1161838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endParaRPr lang="nl-NL" altLang="nl-NL" sz="1200" b="1" smtClean="0">
              <a:solidFill>
                <a:srgbClr val="000000"/>
              </a:solidFill>
              <a:latin typeface="Verdana" pitchFamily="34" charset="0"/>
              <a:sym typeface="Wingdings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2800" b="1" smtClean="0">
                <a:solidFill>
                  <a:srgbClr val="000000"/>
                </a:solidFill>
                <a:latin typeface="Verdana" pitchFamily="34" charset="0"/>
                <a:sym typeface="Wingdings" pitchFamily="2" charset="2"/>
              </a:rPr>
              <a:t>				</a:t>
            </a:r>
            <a:endParaRPr lang="nl-NL" altLang="nl-NL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0484" name="Afbeelding 2" descr="Schermafbeelding 2016-10-17 om 15.56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196975"/>
            <a:ext cx="819573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0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533" y="0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>Praktijkvoorbeelden Eindhoven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1506" name="Groeperen 9"/>
          <p:cNvGrpSpPr>
            <a:grpSpLocks/>
          </p:cNvGrpSpPr>
          <p:nvPr/>
        </p:nvGrpSpPr>
        <p:grpSpPr bwMode="auto">
          <a:xfrm>
            <a:off x="-48682" y="5170488"/>
            <a:ext cx="12268201" cy="1701800"/>
            <a:chOff x="-33301" y="7048983"/>
            <a:chExt cx="9200837" cy="1700725"/>
          </a:xfrm>
        </p:grpSpPr>
        <p:pic>
          <p:nvPicPr>
            <p:cNvPr id="21514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17" y="7323545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" name="Tijdelijke aanduiding voor inhoud 2"/>
          <p:cNvSpPr>
            <a:spLocks noGrp="1"/>
          </p:cNvSpPr>
          <p:nvPr>
            <p:ph idx="1"/>
          </p:nvPr>
        </p:nvSpPr>
        <p:spPr>
          <a:xfrm>
            <a:off x="6769102" y="1268413"/>
            <a:ext cx="7389284" cy="792162"/>
          </a:xfrm>
        </p:spPr>
        <p:txBody>
          <a:bodyPr/>
          <a:lstStyle/>
          <a:p>
            <a:pPr marL="0" indent="0">
              <a:spcBef>
                <a:spcPct val="50000"/>
              </a:spcBef>
              <a:buFontTx/>
              <a:buNone/>
            </a:pPr>
            <a:r>
              <a:rPr lang="nl-NL" altLang="nl-NL" sz="1800" b="1" smtClean="0">
                <a:solidFill>
                  <a:srgbClr val="008000"/>
                </a:solidFill>
                <a:latin typeface="Verdana" pitchFamily="34" charset="0"/>
              </a:rPr>
              <a:t>Goed: goed bereikbaar</a:t>
            </a:r>
          </a:p>
        </p:txBody>
      </p:sp>
      <p:pic>
        <p:nvPicPr>
          <p:cNvPr id="21508" name="Picture 5" descr="DSC0112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052516"/>
            <a:ext cx="5954184" cy="3348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4" descr="DSC0112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9" y="2205038"/>
            <a:ext cx="6159500" cy="346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8015819" y="1773241"/>
            <a:ext cx="575733" cy="1728787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11" name="Rechthoek 3"/>
          <p:cNvSpPr>
            <a:spLocks noChangeArrowheads="1"/>
          </p:cNvSpPr>
          <p:nvPr/>
        </p:nvSpPr>
        <p:spPr bwMode="auto">
          <a:xfrm>
            <a:off x="431801" y="4797425"/>
            <a:ext cx="3195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l-NL" altLang="nl-NL" sz="1800" b="1" smtClean="0">
                <a:solidFill>
                  <a:srgbClr val="FF0000"/>
                </a:solidFill>
                <a:latin typeface="Verdana" pitchFamily="34" charset="0"/>
              </a:rPr>
              <a:t>Fout: slecht bereikbaar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2256367" y="3860800"/>
            <a:ext cx="863600" cy="1081088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13" name="Rechthoek 4"/>
          <p:cNvSpPr>
            <a:spLocks noChangeArrowheads="1"/>
          </p:cNvSpPr>
          <p:nvPr/>
        </p:nvSpPr>
        <p:spPr bwMode="auto">
          <a:xfrm>
            <a:off x="1968501" y="6165853"/>
            <a:ext cx="98890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smtClean="0">
                <a:solidFill>
                  <a:srgbClr val="FFFFFF"/>
                </a:solidFill>
                <a:latin typeface="Verdana" pitchFamily="34" charset="0"/>
              </a:rPr>
              <a:t>Gemeente Eindhoven chemievrij op verharding en groen sinds 1997.</a:t>
            </a:r>
          </a:p>
        </p:txBody>
      </p:sp>
    </p:spTree>
    <p:extLst>
      <p:ext uri="{BB962C8B-B14F-4D97-AF65-F5344CB8AC3E}">
        <p14:creationId xmlns:p14="http://schemas.microsoft.com/office/powerpoint/2010/main" val="5947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533" y="0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>Praktijkvoorbeelden Eindhoven: simpel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2530" name="Groeperen 9"/>
          <p:cNvGrpSpPr>
            <a:grpSpLocks/>
          </p:cNvGrpSpPr>
          <p:nvPr/>
        </p:nvGrpSpPr>
        <p:grpSpPr bwMode="auto">
          <a:xfrm>
            <a:off x="-48682" y="5170488"/>
            <a:ext cx="12268201" cy="1701800"/>
            <a:chOff x="-33301" y="7048983"/>
            <a:chExt cx="9200837" cy="1700725"/>
          </a:xfrm>
        </p:grpSpPr>
        <p:pic>
          <p:nvPicPr>
            <p:cNvPr id="22534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2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17" y="7323545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chthoek 4"/>
          <p:cNvSpPr>
            <a:spLocks noChangeArrowheads="1"/>
          </p:cNvSpPr>
          <p:nvPr/>
        </p:nvSpPr>
        <p:spPr bwMode="auto">
          <a:xfrm>
            <a:off x="1968501" y="6165851"/>
            <a:ext cx="98890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smtClean="0">
                <a:solidFill>
                  <a:srgbClr val="FFFFFF"/>
                </a:solidFill>
                <a:latin typeface="Verdana" pitchFamily="34" charset="0"/>
              </a:rPr>
              <a:t>Gemeente Eindhoven voert standaard ontwerptoets uit door afdeling onkruidbeheer.</a:t>
            </a:r>
          </a:p>
        </p:txBody>
      </p:sp>
      <p:pic>
        <p:nvPicPr>
          <p:cNvPr id="22532" name="Picture 4" descr="DSC009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268413"/>
            <a:ext cx="6402917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goed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60" r="-20860"/>
          <a:stretch>
            <a:fillRect/>
          </a:stretch>
        </p:blipFill>
        <p:spPr>
          <a:xfrm>
            <a:off x="4944535" y="2276475"/>
            <a:ext cx="9120717" cy="3621088"/>
          </a:xfrm>
          <a:noFill/>
        </p:spPr>
      </p:pic>
    </p:spTree>
    <p:extLst>
      <p:ext uri="{BB962C8B-B14F-4D97-AF65-F5344CB8AC3E}">
        <p14:creationId xmlns:p14="http://schemas.microsoft.com/office/powerpoint/2010/main" val="331868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35" y="0"/>
            <a:ext cx="11036300" cy="1143000"/>
          </a:xfrm>
        </p:spPr>
        <p:txBody>
          <a:bodyPr/>
          <a:lstStyle/>
          <a:p>
            <a:pPr>
              <a:defRPr/>
            </a:pPr>
            <a:r>
              <a:rPr lang="nl-NL" sz="2000" b="1" dirty="0" err="1" smtClean="0">
                <a:solidFill>
                  <a:srgbClr val="000090"/>
                </a:solidFill>
                <a:latin typeface="Verdana"/>
                <a:cs typeface="Verdana"/>
              </a:rPr>
              <a:t>Milieu-effecten</a:t>
            </a:r>
            <a:r>
              <a:rPr lang="nl-NL" sz="2000" b="1" dirty="0" smtClean="0">
                <a:solidFill>
                  <a:srgbClr val="000090"/>
                </a:solidFill>
                <a:latin typeface="Verdana"/>
                <a:cs typeface="Verdana"/>
              </a:rPr>
              <a:t> chemisch en chemievrije technieken voor onkruidbestrijding op verharding</a:t>
            </a:r>
            <a:endParaRPr lang="nl-NL" sz="2000" b="1" dirty="0">
              <a:latin typeface="Arial"/>
              <a:ea typeface="+mj-ea"/>
              <a:cs typeface="Arial"/>
            </a:endParaRPr>
          </a:p>
        </p:txBody>
      </p:sp>
      <p:grpSp>
        <p:nvGrpSpPr>
          <p:cNvPr id="23554" name="Groeperen 9"/>
          <p:cNvGrpSpPr>
            <a:grpSpLocks/>
          </p:cNvGrpSpPr>
          <p:nvPr/>
        </p:nvGrpSpPr>
        <p:grpSpPr bwMode="auto">
          <a:xfrm>
            <a:off x="-48682" y="5170491"/>
            <a:ext cx="12268201" cy="2003425"/>
            <a:chOff x="-33301" y="7048983"/>
            <a:chExt cx="9200837" cy="2002160"/>
          </a:xfrm>
        </p:grpSpPr>
        <p:pic>
          <p:nvPicPr>
            <p:cNvPr id="23556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6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9pPr>
            </a:lstStyle>
            <a:p>
              <a:pPr algn="just" eaLnBrk="0" fontAlgn="base" hangingPunct="0">
                <a:spcBef>
                  <a:spcPts val="5900"/>
                </a:spcBef>
                <a:spcAft>
                  <a:spcPct val="0"/>
                </a:spcAft>
              </a:pPr>
              <a:r>
                <a:rPr lang="nl-NL" altLang="nl-NL" sz="160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De uitvoering van Schoon Water voor Brabant vindt plaats door CLM, Delphy, Ecoconsult, en ZLTO. </a:t>
              </a:r>
              <a:endParaRPr lang="nl-NL" altLang="nl-NL" sz="1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1517" y="1196978"/>
            <a:ext cx="11952816" cy="3167063"/>
          </a:xfrm>
        </p:spPr>
        <p:txBody>
          <a:bodyPr/>
          <a:lstStyle/>
          <a:p>
            <a:pPr>
              <a:defRPr/>
            </a:pPr>
            <a:r>
              <a:rPr lang="nl-NL" sz="2400" dirty="0"/>
              <a:t>2005&amp;2012 </a:t>
            </a:r>
            <a:r>
              <a:rPr lang="nl-NL" sz="2400" dirty="0" smtClean="0"/>
              <a:t>LCA -</a:t>
            </a:r>
            <a:r>
              <a:rPr lang="nl-NL" sz="2400" dirty="0"/>
              <a:t>&gt; overall-impact chemievrije technieken groter dan onkruidbestrijding met glyfosaat;</a:t>
            </a:r>
          </a:p>
          <a:p>
            <a:pPr>
              <a:defRPr/>
            </a:pPr>
            <a:r>
              <a:rPr lang="nl-NL" sz="2400" dirty="0" smtClean="0"/>
              <a:t>Review 2012 -&gt; LCA ongeschikt:  focus vooral broeikasgasemissies. Niet meegenomen lokale verontreinigingen als overschrijding drinkwaternorm (25%).</a:t>
            </a:r>
          </a:p>
          <a:p>
            <a:pPr>
              <a:defRPr/>
            </a:pPr>
            <a:r>
              <a:rPr lang="nl-NL" sz="2400" dirty="0" err="1" smtClean="0"/>
              <a:t>Vewin</a:t>
            </a:r>
            <a:r>
              <a:rPr lang="nl-NL" sz="2400" dirty="0" smtClean="0"/>
              <a:t> en </a:t>
            </a:r>
            <a:r>
              <a:rPr lang="nl-NL" sz="2400" dirty="0" err="1" smtClean="0"/>
              <a:t>Riwa</a:t>
            </a:r>
            <a:r>
              <a:rPr lang="nl-NL" sz="2400" dirty="0" smtClean="0"/>
              <a:t>: normoverschrijdingen zijn DE reden waarom chemievrij onkruidbeheer op verhardingen van GROOT belang is.</a:t>
            </a:r>
            <a:endParaRPr lang="nl-NL" sz="2400" dirty="0">
              <a:latin typeface="Verdana" pitchFamily="34" charset="0"/>
              <a:cs typeface="ＭＳ Ｐゴシック" charset="0"/>
            </a:endParaRPr>
          </a:p>
          <a:p>
            <a:pPr>
              <a:defRPr/>
            </a:pPr>
            <a:r>
              <a:rPr lang="nl-NL" sz="2400" dirty="0" smtClean="0"/>
              <a:t>Machinebouwers: erkennen niet inputgegevens van de gebruikte chemievrije apparatuur.</a:t>
            </a:r>
          </a:p>
          <a:p>
            <a:pPr>
              <a:buFontTx/>
              <a:buNone/>
              <a:defRPr/>
            </a:pPr>
            <a:endParaRPr lang="nl-NL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9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0"/>
            <a:ext cx="10651067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 err="1" smtClean="0">
                <a:solidFill>
                  <a:srgbClr val="000090"/>
                </a:solidFill>
                <a:latin typeface="Verdana"/>
                <a:cs typeface="Verdana"/>
              </a:rPr>
              <a:t>Infobron</a:t>
            </a: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>: Schoon Water Forum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4578" name="Groeperen 9"/>
          <p:cNvGrpSpPr>
            <a:grpSpLocks/>
          </p:cNvGrpSpPr>
          <p:nvPr/>
        </p:nvGrpSpPr>
        <p:grpSpPr bwMode="auto">
          <a:xfrm>
            <a:off x="-48682" y="5170491"/>
            <a:ext cx="12268201" cy="2003425"/>
            <a:chOff x="-33301" y="7048983"/>
            <a:chExt cx="9200837" cy="2002160"/>
          </a:xfrm>
        </p:grpSpPr>
        <p:pic>
          <p:nvPicPr>
            <p:cNvPr id="24582" name="Picture 1" descr="pasted-imag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79" name="Rechthoek 15"/>
          <p:cNvSpPr>
            <a:spLocks noChangeArrowheads="1"/>
          </p:cNvSpPr>
          <p:nvPr/>
        </p:nvSpPr>
        <p:spPr bwMode="auto">
          <a:xfrm>
            <a:off x="334433" y="1125538"/>
            <a:ext cx="1161838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nl-NL" altLang="nl-NL" smtClean="0">
              <a:solidFill>
                <a:srgbClr val="000000"/>
              </a:solidFill>
            </a:endParaRPr>
          </a:p>
        </p:txBody>
      </p:sp>
      <p:pic>
        <p:nvPicPr>
          <p:cNvPr id="24580" name="Afbeelding 4" descr="Logo-Schoon-Water-zonder-provinc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5373691"/>
            <a:ext cx="1775884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Afbeelding 5" descr="Schermafbeelding 2016-09-23 om 14.38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1114428"/>
            <a:ext cx="12208933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319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greenkeeper.nl/upload/alinea_11606.jpg?uid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070" y="-2486375"/>
            <a:ext cx="13582092" cy="82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gallery.mailchimp.com/b7967603fd7699b72838e6b04/images/fe0a930a-34ed-429f-94f1-03f129c20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3" y="5958390"/>
            <a:ext cx="14287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gallery.mailchimp.com/b7967603fd7699b72838e6b04/images/5cd30ae6-73d2-4183-8419-7c091dc3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58" y="5758365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b7967603fd7699b72838e6b04/images/e6d0809d-ed81-49d7-b58f-a957e6e254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7" y="6152925"/>
            <a:ext cx="1905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b7967603fd7699b72838e6b04/images/f583195d-d824-4d8d-8027-945cd8f33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0" y="5867175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llery.mailchimp.com/b7967603fd7699b72838e6b04/images/08e3ec14-7f8d-488c-a83f-529b83ad1a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1" y="5867175"/>
            <a:ext cx="2476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526" y="481307"/>
            <a:ext cx="4489940" cy="40690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60" y="481307"/>
            <a:ext cx="4186835" cy="4325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86" y="-448369"/>
            <a:ext cx="4350775" cy="37106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94" y="3105805"/>
            <a:ext cx="4360567" cy="26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0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0"/>
            <a:ext cx="10651067" cy="1143000"/>
          </a:xfrm>
        </p:spPr>
        <p:txBody>
          <a:bodyPr/>
          <a:lstStyle/>
          <a:p>
            <a:pPr>
              <a:defRPr/>
            </a:pP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5602" name="Rechthoek 15"/>
          <p:cNvSpPr>
            <a:spLocks noChangeArrowheads="1"/>
          </p:cNvSpPr>
          <p:nvPr/>
        </p:nvSpPr>
        <p:spPr bwMode="auto">
          <a:xfrm>
            <a:off x="334433" y="1125538"/>
            <a:ext cx="1161838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mtClean="0">
                <a:solidFill>
                  <a:srgbClr val="000000"/>
                </a:solidFill>
                <a:sym typeface="Wingdings" pitchFamily="2" charset="2"/>
              </a:rPr>
              <a:t>				</a:t>
            </a:r>
            <a:endParaRPr lang="nl-NL" altLang="nl-NL" smtClean="0">
              <a:solidFill>
                <a:srgbClr val="000000"/>
              </a:solidFill>
            </a:endParaRPr>
          </a:p>
        </p:txBody>
      </p:sp>
      <p:pic>
        <p:nvPicPr>
          <p:cNvPr id="25603" name="Afbeelding 5" descr="Onkruidverga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7" y="260350"/>
            <a:ext cx="550121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fbeelding 2" descr="Schermafbeelding 2016-09-23 om 11.56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" y="0"/>
            <a:ext cx="12054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994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0"/>
            <a:ext cx="10651067" cy="1143000"/>
          </a:xfrm>
        </p:spPr>
        <p:txBody>
          <a:bodyPr/>
          <a:lstStyle/>
          <a:p>
            <a:pPr>
              <a:defRPr/>
            </a:pPr>
            <a:r>
              <a:rPr lang="nl-NL" sz="2800" b="1" dirty="0" smtClean="0">
                <a:solidFill>
                  <a:srgbClr val="000090"/>
                </a:solidFill>
                <a:latin typeface="Verdana"/>
                <a:cs typeface="Verdana"/>
              </a:rPr>
              <a:t>Tipkaarten</a:t>
            </a:r>
            <a:endParaRPr lang="nl-NL" sz="2800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26626" name="Groeperen 9"/>
          <p:cNvGrpSpPr>
            <a:grpSpLocks/>
          </p:cNvGrpSpPr>
          <p:nvPr/>
        </p:nvGrpSpPr>
        <p:grpSpPr bwMode="auto">
          <a:xfrm>
            <a:off x="-48682" y="5170491"/>
            <a:ext cx="12268201" cy="2003425"/>
            <a:chOff x="-33301" y="7048983"/>
            <a:chExt cx="9200837" cy="2002160"/>
          </a:xfrm>
        </p:grpSpPr>
        <p:pic>
          <p:nvPicPr>
            <p:cNvPr id="26630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AutoShape 3"/>
            <p:cNvSpPr>
              <a:spLocks/>
            </p:cNvSpPr>
            <p:nvPr/>
          </p:nvSpPr>
          <p:spPr bwMode="auto">
            <a:xfrm>
              <a:off x="1658917" y="7323447"/>
              <a:ext cx="7127632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6627" name="Rechthoek 15"/>
          <p:cNvSpPr>
            <a:spLocks noChangeArrowheads="1"/>
          </p:cNvSpPr>
          <p:nvPr/>
        </p:nvSpPr>
        <p:spPr bwMode="auto">
          <a:xfrm>
            <a:off x="334433" y="1125538"/>
            <a:ext cx="1161838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mtClean="0">
                <a:solidFill>
                  <a:srgbClr val="000000"/>
                </a:solidFill>
                <a:sym typeface="Wingdings" pitchFamily="2" charset="2"/>
              </a:rPr>
              <a:t>				</a:t>
            </a:r>
            <a:endParaRPr lang="nl-NL" altLang="nl-NL" smtClean="0">
              <a:solidFill>
                <a:srgbClr val="000000"/>
              </a:solidFill>
            </a:endParaRPr>
          </a:p>
        </p:txBody>
      </p:sp>
      <p:pic>
        <p:nvPicPr>
          <p:cNvPr id="26628" name="Afbeelding 2" descr="Schermafbeelding 2016-09-23 om 12.02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9" y="908050"/>
            <a:ext cx="5577417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Afbeelding 3" descr="2590.14-Flyer-SW-Chemievrij-beheer-sportvelden_CERT_zondersnijteke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1017588"/>
            <a:ext cx="549486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702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NL" dirty="0">
              <a:ea typeface="+mj-ea"/>
              <a:cs typeface="ＭＳ Ｐゴシック" charset="0"/>
            </a:endParaRPr>
          </a:p>
        </p:txBody>
      </p:sp>
      <p:grpSp>
        <p:nvGrpSpPr>
          <p:cNvPr id="28674" name="Groeperen 9"/>
          <p:cNvGrpSpPr>
            <a:grpSpLocks/>
          </p:cNvGrpSpPr>
          <p:nvPr/>
        </p:nvGrpSpPr>
        <p:grpSpPr bwMode="auto">
          <a:xfrm>
            <a:off x="0" y="5170491"/>
            <a:ext cx="12268200" cy="2003425"/>
            <a:chOff x="-33301" y="7048983"/>
            <a:chExt cx="9200837" cy="2002160"/>
          </a:xfrm>
        </p:grpSpPr>
        <p:pic>
          <p:nvPicPr>
            <p:cNvPr id="28677" name="Picture 1" descr="pasted-imag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01" y="7048983"/>
              <a:ext cx="9200837" cy="170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2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15" y="7442434"/>
              <a:ext cx="1260432" cy="126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AutoShape 3"/>
            <p:cNvSpPr>
              <a:spLocks/>
            </p:cNvSpPr>
            <p:nvPr/>
          </p:nvSpPr>
          <p:spPr bwMode="auto">
            <a:xfrm>
              <a:off x="1658916" y="7323447"/>
              <a:ext cx="7127633" cy="172769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MS PGothic" pitchFamily="34" charset="-128"/>
                </a:defRPr>
              </a:lvl9pPr>
            </a:lstStyle>
            <a:p>
              <a:pPr algn="just" eaLnBrk="0" fontAlgn="base" hangingPunct="0">
                <a:spcBef>
                  <a:spcPts val="5900"/>
                </a:spcBef>
                <a:spcAft>
                  <a:spcPct val="0"/>
                </a:spcAft>
              </a:pPr>
              <a:r>
                <a:rPr lang="nl-NL" altLang="nl-NL" sz="160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Schoon Water voor Brabant is een stimuleringsproject van de Provincie Noord-Brabant, Brabant Water, ZLTO, Stichting Duinboeren, Waterschappen Aa en Maas, De Dommel, Brabantse Delta en Rivierenland. </a:t>
              </a:r>
              <a:endParaRPr lang="nl-NL" altLang="nl-NL" sz="1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675" name="Afbeelding 3" descr="2441.14 Banner Powerpoint_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>
            <a:fillRect/>
          </a:stretch>
        </p:blipFill>
        <p:spPr bwMode="auto">
          <a:xfrm>
            <a:off x="0" y="3"/>
            <a:ext cx="121920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1" y="476250"/>
            <a:ext cx="12192000" cy="52593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endParaRPr lang="nl-NL" dirty="0" smtClean="0">
              <a:latin typeface="Arial"/>
              <a:ea typeface="+mn-ea"/>
              <a:cs typeface="Arial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endParaRPr lang="nl-NL" sz="3600" b="1" dirty="0" smtClean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endParaRPr lang="nl-NL" sz="3600" b="1" dirty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nl-NL" sz="3600" b="1" dirty="0" smtClean="0">
                <a:solidFill>
                  <a:srgbClr val="000090"/>
                </a:solidFill>
                <a:latin typeface="Verdana"/>
                <a:ea typeface="+mn-ea"/>
                <a:cs typeface="Verdana"/>
              </a:rPr>
              <a:t>Dank voor uw aandacht!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endParaRPr lang="nl-NL" sz="1800" i="1" dirty="0" smtClean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endParaRPr lang="nl-NL" sz="2400" b="1" dirty="0" smtClean="0">
              <a:latin typeface="Verdana"/>
              <a:ea typeface="+mn-ea"/>
              <a:cs typeface="Verdana"/>
            </a:endParaRP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nl-NL" sz="2400" b="1" dirty="0" smtClean="0">
                <a:latin typeface="Verdana"/>
                <a:ea typeface="+mn-ea"/>
                <a:cs typeface="Verdana"/>
              </a:rPr>
              <a:t>Vragen?</a:t>
            </a:r>
          </a:p>
          <a:p>
            <a:pPr marL="0" indent="0" algn="r">
              <a:buFontTx/>
              <a:buNone/>
              <a:defRPr/>
            </a:pPr>
            <a:endParaRPr lang="nl-NL" sz="1800" i="1" dirty="0"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707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greenkeeper.nl/upload/alinea_11606.jpg?uid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270" y="-2486374"/>
            <a:ext cx="13582092" cy="82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gallery.mailchimp.com/b7967603fd7699b72838e6b04/images/fe0a930a-34ed-429f-94f1-03f129c20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3" y="5958390"/>
            <a:ext cx="14287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gallery.mailchimp.com/b7967603fd7699b72838e6b04/images/5cd30ae6-73d2-4183-8419-7c091dc3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58" y="5758365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b7967603fd7699b72838e6b04/images/e6d0809d-ed81-49d7-b58f-a957e6e254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7" y="6152925"/>
            <a:ext cx="1905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b7967603fd7699b72838e6b04/images/f583195d-d824-4d8d-8027-945cd8f33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0" y="5867175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llery.mailchimp.com/b7967603fd7699b72838e6b04/images/08e3ec14-7f8d-488c-a83f-529b83ad1a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1" y="5867175"/>
            <a:ext cx="2476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-369667" y="1062319"/>
            <a:ext cx="8992144" cy="15430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-2" y="1062318"/>
            <a:ext cx="8443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6"/>
                </a:solidFill>
              </a:rPr>
              <a:t>Kennisbijeenkomst </a:t>
            </a:r>
          </a:p>
          <a:p>
            <a:r>
              <a:rPr lang="en-US" sz="3600" dirty="0" smtClean="0">
                <a:solidFill>
                  <a:schemeClr val="accent6"/>
                </a:solidFill>
              </a:rPr>
              <a:t>Chemievrij onkruidbeheer op Verhardingen</a:t>
            </a:r>
            <a:endParaRPr lang="nl-NL" sz="3600" dirty="0">
              <a:solidFill>
                <a:schemeClr val="accent6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755572" y="4568312"/>
            <a:ext cx="8590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Ervaringen delen</a:t>
            </a:r>
            <a:endParaRPr lang="nl-NL" sz="9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fbeeldingsresultaat voor logo gemeente blad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" y="4580241"/>
            <a:ext cx="2705100" cy="117812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7" y="-1"/>
            <a:ext cx="12236827" cy="5647766"/>
          </a:xfrm>
          <a:prstGeom prst="rect">
            <a:avLst/>
          </a:prstGeom>
        </p:spPr>
      </p:pic>
      <p:pic>
        <p:nvPicPr>
          <p:cNvPr id="1028" name="Picture 4" descr="https://gallery.mailchimp.com/b7967603fd7699b72838e6b04/images/fe0a930a-34ed-429f-94f1-03f129c20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843" y="5958390"/>
            <a:ext cx="14287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gallery.mailchimp.com/b7967603fd7699b72838e6b04/images/5cd30ae6-73d2-4183-8419-7c091dc3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58" y="5758365"/>
            <a:ext cx="13335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llery.mailchimp.com/b7967603fd7699b72838e6b04/images/e6d0809d-ed81-49d7-b58f-a957e6e254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07" y="6152925"/>
            <a:ext cx="1905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allery.mailchimp.com/b7967603fd7699b72838e6b04/images/f583195d-d824-4d8d-8027-945cd8f33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0" y="5867175"/>
            <a:ext cx="190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gallery.mailchimp.com/b7967603fd7699b72838e6b04/images/08e3ec14-7f8d-488c-a83f-529b83ad1a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71" y="5867175"/>
            <a:ext cx="2476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-733125" y="551647"/>
            <a:ext cx="8841703" cy="4450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6" descr="http://greenkeeper.nl/upload/alinea_11606.jpg?uid=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842" y="551647"/>
            <a:ext cx="8701700" cy="445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-44826" y="551646"/>
            <a:ext cx="8361684" cy="4647426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endParaRPr lang="nl-NL" sz="2800" dirty="0" smtClean="0"/>
          </a:p>
          <a:p>
            <a:r>
              <a:rPr lang="nl-NL" sz="2800" dirty="0" smtClean="0"/>
              <a:t>Programma</a:t>
            </a:r>
          </a:p>
          <a:p>
            <a:r>
              <a:rPr lang="nl-NL" sz="2400" dirty="0" smtClean="0"/>
              <a:t>9.30 uur 	Welkom </a:t>
            </a:r>
          </a:p>
          <a:p>
            <a:r>
              <a:rPr lang="nl-NL" sz="2400" dirty="0" smtClean="0"/>
              <a:t>		wethouder Wim van der Linden </a:t>
            </a:r>
          </a:p>
          <a:p>
            <a:r>
              <a:rPr lang="nl-NL" sz="2400" dirty="0" smtClean="0"/>
              <a:t>9.45 uur 	Ministerie I&amp;M over regelgeving en 				</a:t>
            </a:r>
            <a:r>
              <a:rPr lang="nl-NL" sz="2400" dirty="0" err="1" smtClean="0"/>
              <a:t>GreenDeals</a:t>
            </a:r>
            <a:endParaRPr lang="nl-NL" sz="2400" dirty="0" smtClean="0"/>
          </a:p>
          <a:p>
            <a:r>
              <a:rPr lang="nl-NL" sz="2400" dirty="0" smtClean="0"/>
              <a:t>10.05 uur 	</a:t>
            </a:r>
            <a:r>
              <a:rPr lang="nl-NL" sz="2400" dirty="0" err="1" smtClean="0"/>
              <a:t>Eco</a:t>
            </a:r>
            <a:r>
              <a:rPr lang="nl-NL" sz="2400" dirty="0" smtClean="0"/>
              <a:t> Consult over de praktijk</a:t>
            </a:r>
          </a:p>
          <a:p>
            <a:r>
              <a:rPr lang="nl-NL" sz="2400" dirty="0" smtClean="0"/>
              <a:t>10.35 uur 	CLM over ervaringen uit Schoon Water</a:t>
            </a:r>
          </a:p>
          <a:p>
            <a:r>
              <a:rPr lang="nl-NL" sz="2400" dirty="0" smtClean="0"/>
              <a:t>10.55 uur 	Koffiepauze</a:t>
            </a:r>
          </a:p>
          <a:p>
            <a:r>
              <a:rPr lang="nl-NL" sz="2400" dirty="0" smtClean="0"/>
              <a:t>11.15 uur 	Workshops in groepen</a:t>
            </a:r>
          </a:p>
          <a:p>
            <a:r>
              <a:rPr lang="nl-NL" sz="2400" dirty="0" smtClean="0"/>
              <a:t>12.15 uur 	Plenaire terugkoppeling en afsluiting</a:t>
            </a:r>
          </a:p>
          <a:p>
            <a:r>
              <a:rPr lang="nl-NL" sz="2400" dirty="0" smtClean="0"/>
              <a:t>12.45 uur 	Lunch</a:t>
            </a:r>
            <a:endParaRPr lang="nl-NL" sz="2400" dirty="0"/>
          </a:p>
        </p:txBody>
      </p:sp>
      <p:pic>
        <p:nvPicPr>
          <p:cNvPr id="2050" name="Picture 2" descr="angst, beren op de w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69" y="1383961"/>
            <a:ext cx="4399003" cy="21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432807" y="2039052"/>
            <a:ext cx="745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 smtClean="0">
                <a:solidFill>
                  <a:srgbClr val="FFFF00"/>
                </a:solidFill>
              </a:rPr>
              <a:t>?</a:t>
            </a:r>
            <a:endParaRPr lang="nl-NL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72065" y="2420888"/>
            <a:ext cx="4798483" cy="857250"/>
          </a:xfrm>
        </p:spPr>
        <p:txBody>
          <a:bodyPr/>
          <a:lstStyle/>
          <a:p>
            <a:r>
              <a:rPr lang="nl-NL" dirty="0" smtClean="0"/>
              <a:t>Gewasbescherming buiten de landbouw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i="1" dirty="0" smtClean="0"/>
              <a:t>stand van zaken regelgeving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72065" y="3573016"/>
            <a:ext cx="4798483" cy="2592288"/>
          </a:xfrm>
        </p:spPr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Martin Keve</a:t>
            </a:r>
            <a:endParaRPr lang="nl-NL" dirty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604000" y="762000"/>
            <a:ext cx="37592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5127" name="Picture 7" descr="I:\AAA Logo's Infrastructuur en Milieu\IenM\Woordmerk voor Powerpoint_di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7068" y="609600"/>
            <a:ext cx="5096933" cy="865188"/>
          </a:xfrm>
          <a:prstGeom prst="rect">
            <a:avLst/>
          </a:prstGeom>
          <a:noFill/>
        </p:spPr>
      </p:pic>
      <p:pic>
        <p:nvPicPr>
          <p:cNvPr id="7" name="Picture 10" descr="http://www.lenntech.com/images/oppervlaktew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81" y="476672"/>
            <a:ext cx="2688299" cy="1296144"/>
          </a:xfrm>
          <a:prstGeom prst="rect">
            <a:avLst/>
          </a:prstGeom>
          <a:noFill/>
        </p:spPr>
      </p:pic>
      <p:pic>
        <p:nvPicPr>
          <p:cNvPr id="8" name="Picture 4" descr="http://www.wolterinck.nl/wp-content/uploads/2010/02/Wave-onkruidbeheersing-onkruidbestrij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383" y="1988840"/>
            <a:ext cx="2688300" cy="1296144"/>
          </a:xfrm>
          <a:prstGeom prst="rect">
            <a:avLst/>
          </a:prstGeom>
          <a:noFill/>
        </p:spPr>
      </p:pic>
      <p:pic>
        <p:nvPicPr>
          <p:cNvPr id="9" name="Picture 8" descr="http://ta.twi.tudelft.nl/nw/users/vuik/wi3094/rai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81" y="5157192"/>
            <a:ext cx="2688299" cy="1330592"/>
          </a:xfrm>
          <a:prstGeom prst="rect">
            <a:avLst/>
          </a:prstGeom>
          <a:noFill/>
        </p:spPr>
      </p:pic>
      <p:pic>
        <p:nvPicPr>
          <p:cNvPr id="10" name="Picture 4" descr="http://www.wageningenur.nl/upload_mm/1/8/7/a5ebfa68-8a8b-48ee-870a-4da6490e8c06_eikenproc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81" y="3501008"/>
            <a:ext cx="2688299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42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Stand van zaken regelgeving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Samenvatting regelgeving</a:t>
            </a:r>
          </a:p>
          <a:p>
            <a:pPr>
              <a:buNone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Toezicht Nederlandse Voedsel- en Waren Autoriteit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pic>
        <p:nvPicPr>
          <p:cNvPr id="7" name="Afbeelding 6" descr="http://img.swphost.com/SoziO/2012/e-nieuwsbrief/bigstockphoto_Gavel_And_Book_11636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829" y="3429000"/>
            <a:ext cx="355090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54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</p:nvPr>
        </p:nvGraphicFramePr>
        <p:xfrm>
          <a:off x="382947" y="2540398"/>
          <a:ext cx="11569704" cy="3154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84"/>
                <a:gridCol w="1928284"/>
                <a:gridCol w="1928284"/>
                <a:gridCol w="1928284"/>
                <a:gridCol w="1928284"/>
                <a:gridCol w="1928284"/>
              </a:tblGrid>
              <a:tr h="640409"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Preventie</a:t>
                      </a:r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Niet-chemisch</a:t>
                      </a:r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Chemisch</a:t>
                      </a:r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1113593">
                <a:tc rowSpan="2"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Onkruid-werend</a:t>
                      </a:r>
                      <a:r>
                        <a:rPr lang="nl-NL" sz="1400" baseline="0" smtClean="0"/>
                        <a:t> ontwerp</a:t>
                      </a:r>
                    </a:p>
                    <a:p>
                      <a:pPr algn="ctr"/>
                      <a:endParaRPr lang="nl-NL" sz="1400" baseline="0" smtClean="0"/>
                    </a:p>
                    <a:p>
                      <a:pPr algn="ctr"/>
                      <a:endParaRPr lang="nl-NL" sz="1400" baseline="0" smtClean="0"/>
                    </a:p>
                    <a:p>
                      <a:pPr algn="ctr"/>
                      <a:endParaRPr lang="nl-NL" sz="1400"/>
                    </a:p>
                  </a:txBody>
                  <a:tcPr marL="121920" marR="12192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Branden,</a:t>
                      </a:r>
                    </a:p>
                    <a:p>
                      <a:pPr algn="ctr"/>
                      <a:r>
                        <a:rPr lang="nl-NL" sz="1400" smtClean="0"/>
                        <a:t>heet</a:t>
                      </a:r>
                      <a:r>
                        <a:rPr lang="nl-NL" sz="1400" baseline="0" smtClean="0"/>
                        <a:t> water,</a:t>
                      </a:r>
                    </a:p>
                    <a:p>
                      <a:pPr algn="ctr"/>
                      <a:r>
                        <a:rPr lang="nl-NL" sz="1400" baseline="0" smtClean="0"/>
                        <a:t>borstelen,</a:t>
                      </a:r>
                    </a:p>
                    <a:p>
                      <a:pPr algn="ctr"/>
                      <a:r>
                        <a:rPr lang="nl-NL" sz="1400" baseline="0" smtClean="0"/>
                        <a:t>krabben</a:t>
                      </a:r>
                    </a:p>
                    <a:p>
                      <a:pPr algn="ctr"/>
                      <a:r>
                        <a:rPr lang="nl-NL" sz="1400" baseline="0" smtClean="0"/>
                        <a:t>enz.</a:t>
                      </a:r>
                      <a:endParaRPr lang="nl-NL" sz="140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/>
                        <a:t>a.</a:t>
                      </a:r>
                    </a:p>
                    <a:p>
                      <a:pPr algn="ctr"/>
                      <a:r>
                        <a:rPr lang="nl-NL" sz="1600" smtClean="0"/>
                        <a:t>basisstof</a:t>
                      </a:r>
                      <a:endParaRPr lang="nl-NL" sz="160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/>
                        <a:t>b.</a:t>
                      </a:r>
                    </a:p>
                    <a:p>
                      <a:pPr algn="ctr"/>
                      <a:r>
                        <a:rPr lang="nl-NL" sz="1600" smtClean="0"/>
                        <a:t>laagrisico</a:t>
                      </a:r>
                      <a:endParaRPr lang="nl-NL" sz="1600"/>
                    </a:p>
                  </a:txBody>
                  <a:tcPr marL="121920" marR="12192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/>
                        <a:t>c.</a:t>
                      </a:r>
                    </a:p>
                    <a:p>
                      <a:pPr algn="ctr"/>
                      <a:r>
                        <a:rPr lang="nl-NL" sz="1600" smtClean="0"/>
                        <a:t>regulier</a:t>
                      </a:r>
                      <a:endParaRPr lang="nl-NL" sz="1600"/>
                    </a:p>
                  </a:txBody>
                  <a:tcPr marL="121920" marR="12192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/>
                        <a:t>d.</a:t>
                      </a:r>
                    </a:p>
                    <a:p>
                      <a:pPr algn="ctr"/>
                      <a:r>
                        <a:rPr lang="nl-NL" sz="1600" smtClean="0"/>
                        <a:t>candidates for substitution</a:t>
                      </a:r>
                      <a:endParaRPr lang="nl-NL" sz="1600"/>
                    </a:p>
                  </a:txBody>
                  <a:tcPr marL="121920" marR="121920">
                    <a:solidFill>
                      <a:srgbClr val="FF0000"/>
                    </a:solidFill>
                  </a:tcPr>
                </a:tc>
              </a:tr>
              <a:tr h="1400324">
                <a:tc vMerge="1"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Ruim 10,</a:t>
                      </a:r>
                    </a:p>
                    <a:p>
                      <a:pPr algn="ctr"/>
                      <a:r>
                        <a:rPr lang="nl-NL" sz="1400" smtClean="0"/>
                        <a:t>bijv. azijn tegen schimmels en bacteriën</a:t>
                      </a:r>
                      <a:endParaRPr lang="nl-NL" sz="140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Enkele</a:t>
                      </a:r>
                      <a:r>
                        <a:rPr lang="nl-NL" sz="1400" baseline="0" smtClean="0"/>
                        <a:t> toegelaten, b</a:t>
                      </a:r>
                      <a:r>
                        <a:rPr lang="nl-NL" sz="1400" smtClean="0"/>
                        <a:t>ijv. insecticide o.b.v. suiker</a:t>
                      </a:r>
                      <a:endParaRPr lang="nl-NL" sz="140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Bijv. middelen</a:t>
                      </a:r>
                      <a:r>
                        <a:rPr lang="nl-NL" sz="1400" baseline="0" smtClean="0"/>
                        <a:t> o.b.v. glyfosaat</a:t>
                      </a:r>
                      <a:endParaRPr lang="nl-NL" sz="140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smtClean="0"/>
                        <a:t>77 stoffen, o.a. thiacloprid en carbendazim</a:t>
                      </a:r>
                      <a:endParaRPr lang="nl-NL" sz="1400"/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22300" y="1293820"/>
            <a:ext cx="11201400" cy="492125"/>
          </a:xfrm>
        </p:spPr>
        <p:txBody>
          <a:bodyPr/>
          <a:lstStyle/>
          <a:p>
            <a:r>
              <a:rPr lang="nl-NL" smtClean="0"/>
              <a:t>Voorkeursvolgorde (geïntegreerde gewasbescherming, Richtlijn Duurzaam Gebruik)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27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381" y="1052743"/>
            <a:ext cx="11201400" cy="492125"/>
          </a:xfrm>
        </p:spPr>
        <p:txBody>
          <a:bodyPr/>
          <a:lstStyle/>
          <a:p>
            <a:r>
              <a:rPr lang="nl-NL" smtClean="0"/>
              <a:t>Wat zegt de wet?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335360" y="1700808"/>
          <a:ext cx="11569704" cy="439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84"/>
                <a:gridCol w="1928284"/>
                <a:gridCol w="7713136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Preventie</a:t>
                      </a:r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Niet-chemisch</a:t>
                      </a:r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Chemisch</a:t>
                      </a:r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FF9900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smtClean="0"/>
                        <a:t>Gebruik op verhardingen: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smtClean="0"/>
                        <a:t>Verboden sinds 31 maart 2016</a:t>
                      </a:r>
                    </a:p>
                    <a:p>
                      <a:pPr algn="l"/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smtClean="0"/>
                        <a:t>Gebruik op niet-verhardingen: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smtClean="0"/>
                        <a:t>Verboden vanaf 1 november 2017</a:t>
                      </a:r>
                    </a:p>
                    <a:p>
                      <a:pPr algn="l"/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1" baseline="0" smtClean="0">
                          <a:solidFill>
                            <a:schemeClr val="tx1"/>
                          </a:solidFill>
                        </a:rPr>
                        <a:t>Reikwijdte: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Professioneel gebruik, buiten de landbouw</a:t>
                      </a:r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1" baseline="0" smtClean="0">
                          <a:solidFill>
                            <a:schemeClr val="tx1"/>
                          </a:solidFill>
                        </a:rPr>
                        <a:t>Uitzonderingen: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Veiligheid: o.a. spoorlijnen, vliegvelden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Haalbaarheid: sport en recreatie (Green Deals, 2020)</a:t>
                      </a:r>
                    </a:p>
                    <a:p>
                      <a:pPr algn="l"/>
                      <a:r>
                        <a:rPr lang="nl-NL" sz="1600" baseline="0" smtClean="0">
                          <a:solidFill>
                            <a:schemeClr val="tx1"/>
                          </a:solidFill>
                        </a:rPr>
                        <a:t>Bescherming milieu: invasieve exoten</a:t>
                      </a:r>
                    </a:p>
                    <a:p>
                      <a:pPr algn="l"/>
                      <a:endParaRPr lang="nl-NL" sz="1600" baseline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Rechthoek 11"/>
          <p:cNvSpPr/>
          <p:nvPr/>
        </p:nvSpPr>
        <p:spPr bwMode="auto">
          <a:xfrm>
            <a:off x="431372" y="2708920"/>
            <a:ext cx="3648405" cy="3168352"/>
          </a:xfrm>
          <a:prstGeom prst="rect">
            <a:avLst/>
          </a:prstGeom>
          <a:solidFill>
            <a:schemeClr val="bg1"/>
          </a:solidFill>
          <a:ln w="12700" cap="flat" cmpd="thickThin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smtClean="0">
                <a:solidFill>
                  <a:srgbClr val="046F96"/>
                </a:solidFill>
                <a:latin typeface="Times New Roman" charset="0"/>
              </a:rPr>
              <a:t>Haalbaar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smtClean="0">
                <a:solidFill>
                  <a:srgbClr val="046F96"/>
                </a:solidFill>
                <a:latin typeface="Times New Roman" charset="0"/>
              </a:rPr>
              <a:t>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i="1" smtClean="0">
                <a:solidFill>
                  <a:srgbClr val="046F96"/>
                </a:solidFill>
                <a:latin typeface="Times New Roman" charset="0"/>
              </a:rPr>
              <a:t>Betaalbaar</a:t>
            </a:r>
          </a:p>
        </p:txBody>
      </p:sp>
    </p:spTree>
    <p:extLst>
      <p:ext uri="{BB962C8B-B14F-4D97-AF65-F5344CB8AC3E}">
        <p14:creationId xmlns:p14="http://schemas.microsoft.com/office/powerpoint/2010/main" val="369978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Gebruik </a:t>
            </a:r>
            <a:r>
              <a:rPr lang="nl-NL" dirty="0" err="1" smtClean="0"/>
              <a:t>glyfosaat</a:t>
            </a:r>
            <a:r>
              <a:rPr lang="nl-NL" dirty="0" smtClean="0"/>
              <a:t> in onkruidbestrijding?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b="1" dirty="0" smtClean="0"/>
              <a:t>Europa</a:t>
            </a:r>
            <a:endParaRPr lang="nl-NL" dirty="0" smtClean="0"/>
          </a:p>
          <a:p>
            <a:pPr marL="0" indent="0">
              <a:buNone/>
            </a:pPr>
            <a:r>
              <a:rPr lang="nl-NL" smtClean="0"/>
              <a:t>Glyfosaat weer goedgekeurd </a:t>
            </a:r>
            <a:r>
              <a:rPr lang="nl-NL" dirty="0" smtClean="0"/>
              <a:t>als ingrediënt van onkruidbestrijdingsmiddel</a:t>
            </a:r>
            <a:r>
              <a:rPr lang="nl-NL" smtClean="0"/>
              <a:t>, tot </a:t>
            </a:r>
            <a:r>
              <a:rPr lang="nl-NL" dirty="0" smtClean="0"/>
              <a:t>31 </a:t>
            </a:r>
            <a:r>
              <a:rPr lang="nl-NL" smtClean="0"/>
              <a:t>december 2017</a:t>
            </a:r>
          </a:p>
          <a:p>
            <a:pPr marL="0" indent="0">
              <a:buNone/>
            </a:pPr>
            <a:r>
              <a:rPr lang="nl-NL" smtClean="0"/>
              <a:t>Betekent dat middel op de markt mag blijven.</a:t>
            </a:r>
            <a:endParaRPr lang="nl-NL" dirty="0" smtClean="0"/>
          </a:p>
          <a:p>
            <a:pPr>
              <a:buNone/>
            </a:pPr>
            <a:endParaRPr lang="nl-NL" b="1" dirty="0" smtClean="0"/>
          </a:p>
          <a:p>
            <a:pPr>
              <a:buNone/>
            </a:pPr>
            <a:r>
              <a:rPr lang="nl-NL" b="1" dirty="0" smtClean="0"/>
              <a:t>Nederland </a:t>
            </a:r>
          </a:p>
          <a:p>
            <a:pPr>
              <a:buNone/>
            </a:pPr>
            <a:r>
              <a:rPr lang="nl-NL" smtClean="0"/>
              <a:t>Beperking aan gebruik van toegelaten middelen.</a:t>
            </a:r>
          </a:p>
          <a:p>
            <a:pPr marL="0" indent="0">
              <a:buNone/>
            </a:pPr>
            <a:r>
              <a:rPr lang="nl-NL" smtClean="0"/>
              <a:t>Europese goedkeuring heeft dus geen invloed op verbod op professioneel gebruik buiten de landbouw.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pic>
        <p:nvPicPr>
          <p:cNvPr id="8" name="Afbeelding 7" descr="bestrijdt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4250" y="4653143"/>
            <a:ext cx="3559543" cy="17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Toezicht NVWA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b="1" dirty="0" smtClean="0"/>
              <a:t>Brief  Tweede Kamer 12 juli 2016: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2016 voorbereiden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2017 toezicht en handhaving </a:t>
            </a:r>
          </a:p>
          <a:p>
            <a:pPr>
              <a:buNone/>
            </a:pPr>
            <a:r>
              <a:rPr lang="nl-NL" dirty="0" smtClean="0"/>
              <a:t>			(‘fysieke controles’)</a:t>
            </a:r>
          </a:p>
          <a:p>
            <a:pPr>
              <a:buFont typeface="Arial" pitchFamily="34" charset="0"/>
              <a:buChar char="•"/>
            </a:pPr>
            <a:r>
              <a:rPr lang="nl-NL" dirty="0" err="1" smtClean="0"/>
              <a:t>risicogestuurd</a:t>
            </a:r>
            <a:r>
              <a:rPr lang="nl-NL" dirty="0" smtClean="0"/>
              <a:t> handhaven</a:t>
            </a:r>
          </a:p>
          <a:p>
            <a:pPr>
              <a:buFont typeface="Arial" pitchFamily="34" charset="0"/>
              <a:buChar char="•"/>
            </a:pPr>
            <a:r>
              <a:rPr lang="nl-NL" dirty="0" err="1" smtClean="0"/>
              <a:t>nav</a:t>
            </a:r>
            <a:r>
              <a:rPr lang="nl-NL" dirty="0" smtClean="0"/>
              <a:t> </a:t>
            </a:r>
            <a:r>
              <a:rPr lang="nl-NL" smtClean="0"/>
              <a:t>signalen omgeving</a:t>
            </a:r>
          </a:p>
          <a:p>
            <a:pPr>
              <a:buNone/>
            </a:pPr>
            <a:r>
              <a:rPr lang="nl-NL" smtClean="0"/>
              <a:t>(maatschappelijke interesse!)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CDB467-7873-4513-AFB0-64C93AB0D52A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78A39A-4C99-4BCD-B018-36BE006FADB3}" type="datetime4">
              <a:rPr lang="nl-NL" smtClean="0"/>
              <a:pPr/>
              <a:t>18 oktober 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Ministerie van Infrastructuur en Milieu</a:t>
            </a:r>
            <a:endParaRPr lang="nl-NL" dirty="0"/>
          </a:p>
        </p:txBody>
      </p:sp>
      <p:pic>
        <p:nvPicPr>
          <p:cNvPr id="1026" name="Picture 2" descr="C:\Users\LFlorijn\AppData\Local\Microsoft\Windows\Temporary Internet Files\Content.Outlook\F7SH6V10\NVWA_Catherijnesingel_Utrecht_2682013_DSC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5536" y="3068967"/>
            <a:ext cx="5592133" cy="3157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73410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jdelijk_bestand_Presentatie_IenM[1]">
  <a:themeElements>
    <a:clrScheme name="">
      <a:dk1>
        <a:srgbClr val="000000"/>
      </a:dk1>
      <a:lt1>
        <a:srgbClr val="FFFFFF"/>
      </a:lt1>
      <a:dk2>
        <a:srgbClr val="0E4A10"/>
      </a:dk2>
      <a:lt2>
        <a:srgbClr val="47145C"/>
      </a:lt2>
      <a:accent1>
        <a:srgbClr val="046F96"/>
      </a:accent1>
      <a:accent2>
        <a:srgbClr val="9ACCD4"/>
      </a:accent2>
      <a:accent3>
        <a:srgbClr val="FFFFFF"/>
      </a:accent3>
      <a:accent4>
        <a:srgbClr val="000000"/>
      </a:accent4>
      <a:accent5>
        <a:srgbClr val="AABBC9"/>
      </a:accent5>
      <a:accent6>
        <a:srgbClr val="8BB9C0"/>
      </a:accent6>
      <a:hlink>
        <a:srgbClr val="ED8FBB"/>
      </a:hlink>
      <a:folHlink>
        <a:srgbClr val="900079"/>
      </a:folHlink>
    </a:clrScheme>
    <a:fontScheme name="ministeri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inisterie 1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2">
        <a:dk1>
          <a:srgbClr val="000000"/>
        </a:dk1>
        <a:lt1>
          <a:srgbClr val="FFFFFF"/>
        </a:lt1>
        <a:dk2>
          <a:srgbClr val="3C1508"/>
        </a:dk2>
        <a:lt2>
          <a:srgbClr val="3C1508"/>
        </a:lt2>
        <a:accent1>
          <a:srgbClr val="FBD221"/>
        </a:accent1>
        <a:accent2>
          <a:srgbClr val="F9A529"/>
        </a:accent2>
        <a:accent3>
          <a:srgbClr val="FFFFFF"/>
        </a:accent3>
        <a:accent4>
          <a:srgbClr val="000000"/>
        </a:accent4>
        <a:accent5>
          <a:srgbClr val="FDE5AB"/>
        </a:accent5>
        <a:accent6>
          <a:srgbClr val="E29524"/>
        </a:accent6>
        <a:hlink>
          <a:srgbClr val="EE0026"/>
        </a:hlink>
        <a:folHlink>
          <a:srgbClr val="6065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3">
        <a:dk1>
          <a:srgbClr val="000000"/>
        </a:dk1>
        <a:lt1>
          <a:srgbClr val="FFFFFF"/>
        </a:lt1>
        <a:dk2>
          <a:srgbClr val="47145C"/>
        </a:dk2>
        <a:lt2>
          <a:srgbClr val="0E4A10"/>
        </a:lt2>
        <a:accent1>
          <a:srgbClr val="EE0026"/>
        </a:accent1>
        <a:accent2>
          <a:srgbClr val="D60044"/>
        </a:accent2>
        <a:accent3>
          <a:srgbClr val="FFFFFF"/>
        </a:accent3>
        <a:accent4>
          <a:srgbClr val="000000"/>
        </a:accent4>
        <a:accent5>
          <a:srgbClr val="F5AAAC"/>
        </a:accent5>
        <a:accent6>
          <a:srgbClr val="C2003D"/>
        </a:accent6>
        <a:hlink>
          <a:srgbClr val="ED8FBB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sterie 4">
        <a:dk1>
          <a:srgbClr val="000000"/>
        </a:dk1>
        <a:lt1>
          <a:srgbClr val="FFFFFF"/>
        </a:lt1>
        <a:dk2>
          <a:srgbClr val="529D26"/>
        </a:dk2>
        <a:lt2>
          <a:srgbClr val="808080"/>
        </a:lt2>
        <a:accent1>
          <a:srgbClr val="6ED9AD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AE9D3"/>
        </a:accent5>
        <a:accent6>
          <a:srgbClr val="2086B2"/>
        </a:accent6>
        <a:hlink>
          <a:srgbClr val="9ACCD4"/>
        </a:hlink>
        <a:folHlink>
          <a:srgbClr val="ED8F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657</Words>
  <Application>Microsoft Office PowerPoint</Application>
  <PresentationFormat>Aangepast</PresentationFormat>
  <Paragraphs>192</Paragraphs>
  <Slides>23</Slides>
  <Notes>5</Notes>
  <HiddenSlides>0</HiddenSlides>
  <MMClips>0</MMClips>
  <ScaleCrop>false</ScaleCrop>
  <HeadingPairs>
    <vt:vector size="6" baseType="variant">
      <vt:variant>
        <vt:lpstr>Thema</vt:lpstr>
      </vt:variant>
      <vt:variant>
        <vt:i4>3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Kantoorthema</vt:lpstr>
      <vt:lpstr>Tijdelijk_bestand_Presentatie_IenM[1]</vt:lpstr>
      <vt:lpstr>1_Standaardontwerp</vt:lpstr>
      <vt:lpstr>Acrobat Document</vt:lpstr>
      <vt:lpstr>PowerPoint-presentatie</vt:lpstr>
      <vt:lpstr>PowerPoint-presentatie</vt:lpstr>
      <vt:lpstr>PowerPoint-presentatie</vt:lpstr>
      <vt:lpstr>Gewasbescherming buiten de landbouw  stand van zaken regelgeving  </vt:lpstr>
      <vt:lpstr>Stand van zaken regelgeving</vt:lpstr>
      <vt:lpstr>Voorkeursvolgorde (geïntegreerde gewasbescherming, Richtlijn Duurzaam Gebruik)</vt:lpstr>
      <vt:lpstr>Wat zegt de wet?</vt:lpstr>
      <vt:lpstr>Gebruik glyfosaat in onkruidbestrijding?</vt:lpstr>
      <vt:lpstr>Toezicht NVWA</vt:lpstr>
      <vt:lpstr>PowerPoint-presentatie</vt:lpstr>
      <vt:lpstr>PowerPoint-presentatie</vt:lpstr>
      <vt:lpstr>Doelen Schoon Water Brabant  </vt:lpstr>
      <vt:lpstr>PowerPoint-presentatie</vt:lpstr>
      <vt:lpstr>Omvang Schoon Water Brabant in grondwatergebieden 2016</vt:lpstr>
      <vt:lpstr>Interview gemeente Bladel en aannemer WVK</vt:lpstr>
      <vt:lpstr>Praktijkvoorbeelden Eindhoven</vt:lpstr>
      <vt:lpstr>Praktijkvoorbeelden Eindhoven: simpel</vt:lpstr>
      <vt:lpstr>Milieu-effecten chemisch en chemievrije technieken voor onkruidbestrijding op verharding</vt:lpstr>
      <vt:lpstr>Infobron: Schoon Water Forum</vt:lpstr>
      <vt:lpstr>PowerPoint-presentatie</vt:lpstr>
      <vt:lpstr>Tipkaarten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Anneloes Voorberg</dc:creator>
  <cp:lastModifiedBy>Karina</cp:lastModifiedBy>
  <cp:revision>21</cp:revision>
  <dcterms:created xsi:type="dcterms:W3CDTF">2016-10-03T13:02:51Z</dcterms:created>
  <dcterms:modified xsi:type="dcterms:W3CDTF">2016-10-18T14:25:54Z</dcterms:modified>
</cp:coreProperties>
</file>