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C28"/>
    <a:srgbClr val="60ACE0"/>
    <a:srgbClr val="7FCB28"/>
    <a:srgbClr val="A6A6A6"/>
    <a:srgbClr val="BC2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1729-DA87-4BD1-9540-BD9A1A481B2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A9BE9-B3CE-491C-9587-0FD9EC943C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Stads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illa Sonsbee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89400" cy="6858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755576" y="0"/>
            <a:ext cx="3469472" cy="685800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7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19872" y="3138537"/>
            <a:ext cx="5422318" cy="1082551"/>
          </a:xfrm>
        </p:spPr>
        <p:txBody>
          <a:bodyPr anchor="t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tx1"/>
                </a:solidFill>
                <a:latin typeface="Interstate Light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5422318" cy="139256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rgbClr val="A6A6A6"/>
                </a:solidFill>
                <a:latin typeface="Interstate Ligh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12160" y="6356350"/>
            <a:ext cx="2895600" cy="365125"/>
          </a:xfrm>
        </p:spPr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389870" cy="11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jabloon 8 (afsluitende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7" b="36936"/>
          <a:stretch/>
        </p:blipFill>
        <p:spPr>
          <a:xfrm rot="5400000">
            <a:off x="-173617" y="173614"/>
            <a:ext cx="3119031" cy="277180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7" b="36547"/>
          <a:stretch/>
        </p:blipFill>
        <p:spPr>
          <a:xfrm rot="16200000">
            <a:off x="6131874" y="168317"/>
            <a:ext cx="3180446" cy="284380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7" t="41290"/>
          <a:stretch/>
        </p:blipFill>
        <p:spPr>
          <a:xfrm rot="16200000">
            <a:off x="-286004" y="3800193"/>
            <a:ext cx="3343811" cy="277180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2" r="34477"/>
          <a:stretch/>
        </p:blipFill>
        <p:spPr>
          <a:xfrm rot="5400000">
            <a:off x="6033008" y="3747011"/>
            <a:ext cx="3378176" cy="2843808"/>
          </a:xfrm>
          <a:prstGeom prst="rect">
            <a:avLst/>
          </a:prstGeom>
        </p:spPr>
      </p:pic>
      <p:sp>
        <p:nvSpPr>
          <p:cNvPr id="18" name="Subtitel 2"/>
          <p:cNvSpPr txBox="1">
            <a:spLocks/>
          </p:cNvSpPr>
          <p:nvPr userDrawn="1"/>
        </p:nvSpPr>
        <p:spPr>
          <a:xfrm>
            <a:off x="1980931" y="2924944"/>
            <a:ext cx="5169018" cy="65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2800" dirty="0" smtClean="0">
                <a:solidFill>
                  <a:srgbClr val="D64C28"/>
                </a:solidFill>
                <a:latin typeface="Interstate-Bold"/>
                <a:cs typeface="Interstate-Bold"/>
              </a:rPr>
              <a:t>Bedankt voor uw aandacht!</a:t>
            </a:r>
            <a:endParaRPr lang="nl-NL" sz="2800" dirty="0">
              <a:solidFill>
                <a:srgbClr val="D64C28"/>
              </a:solidFill>
              <a:latin typeface="Interstate-Bold"/>
              <a:cs typeface="Interstate-Bold"/>
            </a:endParaRPr>
          </a:p>
        </p:txBody>
      </p:sp>
      <p:sp>
        <p:nvSpPr>
          <p:cNvPr id="19" name="Tekstvak 18"/>
          <p:cNvSpPr txBox="1"/>
          <p:nvPr userDrawn="1"/>
        </p:nvSpPr>
        <p:spPr>
          <a:xfrm>
            <a:off x="2031622" y="3476646"/>
            <a:ext cx="51183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1600" dirty="0" err="1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  <a:endParaRPr lang="nl-NL" sz="1600" dirty="0">
              <a:solidFill>
                <a:srgbClr val="0092D2"/>
              </a:solidFill>
              <a:latin typeface="Interstate-Bold"/>
              <a:cs typeface="Interstate-Bold"/>
            </a:endParaRPr>
          </a:p>
          <a:p>
            <a:pPr algn="ctr" defTabSz="457200"/>
            <a:endParaRPr lang="nl-NL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5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jablo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5" b="17633"/>
          <a:stretch/>
        </p:blipFill>
        <p:spPr>
          <a:xfrm>
            <a:off x="0" y="3265358"/>
            <a:ext cx="1271774" cy="359264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023"/>
            <a:ext cx="1483313" cy="3492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711349"/>
            <a:ext cx="7006494" cy="4597971"/>
          </a:xfrm>
        </p:spPr>
        <p:txBody>
          <a:bodyPr/>
          <a:lstStyle>
            <a:lvl1pPr>
              <a:buClr>
                <a:srgbClr val="D64C28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B4A-EF94-45FB-ADE7-F2D65C274414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jablo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5" b="16384"/>
          <a:stretch/>
        </p:blipFill>
        <p:spPr>
          <a:xfrm>
            <a:off x="0" y="3212976"/>
            <a:ext cx="1323153" cy="363873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022"/>
            <a:ext cx="1483312" cy="3492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711349"/>
            <a:ext cx="7006494" cy="4597971"/>
          </a:xfrm>
        </p:spPr>
        <p:txBody>
          <a:bodyPr/>
          <a:lstStyle>
            <a:lvl1pPr>
              <a:buClr>
                <a:srgbClr val="60ACE0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415A-B199-46E4-9582-13D07FA19B23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jablo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9" b="17880"/>
          <a:stretch/>
        </p:blipFill>
        <p:spPr>
          <a:xfrm>
            <a:off x="0" y="3293806"/>
            <a:ext cx="1324020" cy="356419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022"/>
            <a:ext cx="1483312" cy="3492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711349"/>
            <a:ext cx="7006494" cy="4597971"/>
          </a:xfrm>
        </p:spPr>
        <p:txBody>
          <a:bodyPr/>
          <a:lstStyle>
            <a:lvl1pPr>
              <a:buClr>
                <a:srgbClr val="BC2D9D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759A-6E60-41EB-9801-F31FEF5BCF86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jablo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6" b="16072"/>
          <a:stretch/>
        </p:blipFill>
        <p:spPr>
          <a:xfrm>
            <a:off x="0" y="3195484"/>
            <a:ext cx="1287001" cy="3662516"/>
          </a:xfrm>
          <a:prstGeom prst="rect">
            <a:avLst/>
          </a:prstGeom>
          <a:ln>
            <a:noFill/>
          </a:ln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437"/>
            <a:ext cx="1483312" cy="34635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711349"/>
            <a:ext cx="7006494" cy="4597971"/>
          </a:xfrm>
        </p:spPr>
        <p:txBody>
          <a:bodyPr/>
          <a:lstStyle>
            <a:lvl1pPr>
              <a:buClr>
                <a:srgbClr val="7FCB28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A62E-7916-414C-B056-8D00BEA58321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jablo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5" b="17633"/>
          <a:stretch/>
        </p:blipFill>
        <p:spPr>
          <a:xfrm>
            <a:off x="0" y="3265358"/>
            <a:ext cx="1271774" cy="35926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022"/>
            <a:ext cx="1483312" cy="3492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1700808"/>
            <a:ext cx="6984775" cy="4608512"/>
          </a:xfrm>
        </p:spPr>
        <p:txBody>
          <a:bodyPr/>
          <a:lstStyle>
            <a:lvl1pPr>
              <a:buClr>
                <a:srgbClr val="60ACE0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409F-FAFA-45FC-A2BB-CD8BD9F50037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jabloon 6 (voeg afbeelding t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5" b="17633"/>
          <a:stretch/>
        </p:blipFill>
        <p:spPr>
          <a:xfrm>
            <a:off x="0" y="3265358"/>
            <a:ext cx="1271774" cy="35926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022"/>
            <a:ext cx="1483312" cy="3492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629816"/>
            <a:ext cx="6108538" cy="804760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4088" y="1711349"/>
            <a:ext cx="3550110" cy="3733875"/>
          </a:xfrm>
        </p:spPr>
        <p:txBody>
          <a:bodyPr/>
          <a:lstStyle>
            <a:lvl1pPr>
              <a:buClr>
                <a:srgbClr val="60ACE0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155-128B-4F58-BBE7-9B11D7B25D0C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1271588" y="1701354"/>
            <a:ext cx="4020492" cy="37438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Voeg hier een afbeelding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jabloon 6A (voeg afbeelding t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5" b="17633"/>
          <a:stretch/>
        </p:blipFill>
        <p:spPr>
          <a:xfrm>
            <a:off x="0" y="3265358"/>
            <a:ext cx="1271774" cy="35926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022"/>
            <a:ext cx="1483312" cy="349297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4088" y="1711349"/>
            <a:ext cx="3550110" cy="3733875"/>
          </a:xfrm>
        </p:spPr>
        <p:txBody>
          <a:bodyPr/>
          <a:lstStyle>
            <a:lvl1pPr>
              <a:buClr>
                <a:srgbClr val="60ACE0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7C8-F2AA-4342-9B65-4FBABE42C253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292080" cy="6857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Voeg hier een afbeelding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jabloon 7 (voeg logo's t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6" b="16072"/>
          <a:stretch/>
        </p:blipFill>
        <p:spPr>
          <a:xfrm>
            <a:off x="0" y="3195484"/>
            <a:ext cx="1287001" cy="3662516"/>
          </a:xfrm>
          <a:prstGeom prst="rect">
            <a:avLst/>
          </a:prstGeom>
          <a:ln>
            <a:noFill/>
          </a:ln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437"/>
            <a:ext cx="1483312" cy="34635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774" y="1844824"/>
            <a:ext cx="6108538" cy="576064"/>
          </a:xfrm>
        </p:spPr>
        <p:txBody>
          <a:bodyPr/>
          <a:lstStyle>
            <a:lvl1pPr>
              <a:defRPr>
                <a:solidFill>
                  <a:srgbClr val="D64C28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CF5F-D024-4898-A205-D19C916AC731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60CA-C3C1-401B-BF33-D99A2B4B3A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403648" y="2564937"/>
            <a:ext cx="7488000" cy="0"/>
          </a:xfrm>
          <a:prstGeom prst="line">
            <a:avLst/>
          </a:prstGeom>
          <a:noFill/>
          <a:ln w="12700" cap="flat" cmpd="sng" algn="ctr">
            <a:solidFill>
              <a:srgbClr val="60ACE0"/>
            </a:solidFill>
            <a:prstDash val="solid"/>
          </a:ln>
          <a:effectLst/>
        </p:spPr>
      </p:cxnSp>
      <p:cxnSp>
        <p:nvCxnSpPr>
          <p:cNvPr id="14" name="Rechte verbindingslijn 13"/>
          <p:cNvCxnSpPr/>
          <p:nvPr userDrawn="1"/>
        </p:nvCxnSpPr>
        <p:spPr>
          <a:xfrm>
            <a:off x="1403649" y="5822511"/>
            <a:ext cx="7488000" cy="0"/>
          </a:xfrm>
          <a:prstGeom prst="line">
            <a:avLst/>
          </a:prstGeom>
          <a:noFill/>
          <a:ln w="12700" cap="flat" cmpd="sng" algn="ctr">
            <a:solidFill>
              <a:srgbClr val="60ACE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911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6923112" cy="8047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11349"/>
            <a:ext cx="8456998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862336" y="635635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6A6A6"/>
                </a:solidFill>
              </a:defRPr>
            </a:lvl1pPr>
          </a:lstStyle>
          <a:p>
            <a:fld id="{D6EBEB2D-7D66-4149-B81F-793DFC34C1E5}" type="datetime1">
              <a:rPr lang="en-US" smtClean="0"/>
              <a:t>9/8/2016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1216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59632" y="6359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6A6A6"/>
                </a:solidFill>
              </a:defRPr>
            </a:lvl1pPr>
          </a:lstStyle>
          <a:p>
            <a:fld id="{9CB260CA-C3C1-401B-BF33-D99A2B4B3AFD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389870" cy="11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>
          <a:solidFill>
            <a:srgbClr val="D64C2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900"/>
        </a:spcBef>
        <a:buClr>
          <a:srgbClr val="7FCB28"/>
        </a:buClr>
        <a:buFont typeface="Wingdings 2" panose="05020102010507070707" pitchFamily="18" charset="2"/>
        <a:buChar char=""/>
        <a:defRPr sz="1800" kern="1200">
          <a:solidFill>
            <a:schemeClr val="tx1"/>
          </a:solidFill>
          <a:latin typeface="Interstate Ligh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900"/>
        </a:spcBef>
        <a:buClr>
          <a:srgbClr val="D64C28"/>
        </a:buClr>
        <a:buFont typeface="Wingdings 2" panose="05020102010507070707" pitchFamily="18" charset="2"/>
        <a:buChar char="ß"/>
        <a:defRPr sz="1800" kern="1200">
          <a:solidFill>
            <a:schemeClr val="tx1"/>
          </a:solidFill>
          <a:latin typeface="Interstate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900"/>
        </a:spcBef>
        <a:buClr>
          <a:srgbClr val="D64C28"/>
        </a:buClr>
        <a:buFont typeface="Wingdings 2" panose="05020102010507070707" pitchFamily="18" charset="2"/>
        <a:buChar char="ß"/>
        <a:defRPr sz="1800" kern="1200">
          <a:solidFill>
            <a:schemeClr val="tx1"/>
          </a:solidFill>
          <a:latin typeface="Interstate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900"/>
        </a:spcBef>
        <a:buClr>
          <a:srgbClr val="D64C28"/>
        </a:buClr>
        <a:buFont typeface="Wingdings 2" panose="05020102010507070707" pitchFamily="18" charset="2"/>
        <a:buChar char="ß"/>
        <a:defRPr sz="1800" kern="1200">
          <a:solidFill>
            <a:schemeClr val="tx1"/>
          </a:solidFill>
          <a:latin typeface="Interstate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900"/>
        </a:spcBef>
        <a:buClr>
          <a:srgbClr val="D64C28"/>
        </a:buClr>
        <a:buFont typeface="Wingdings 2" panose="05020102010507070707" pitchFamily="18" charset="2"/>
        <a:buChar char="ß"/>
        <a:defRPr sz="1800" kern="1200">
          <a:solidFill>
            <a:schemeClr val="tx1"/>
          </a:solidFill>
          <a:latin typeface="Interstate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Stadswerk meets IPWEA</a:t>
            </a:r>
            <a:br>
              <a:rPr lang="en-US" dirty="0" smtClean="0"/>
            </a:br>
            <a:r>
              <a:rPr lang="en-US" dirty="0" err="1" smtClean="0"/>
              <a:t>Assetmanagement</a:t>
            </a:r>
            <a:r>
              <a:rPr lang="en-US" dirty="0" smtClean="0"/>
              <a:t> worldwide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 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NL" sz="1000" dirty="0" smtClean="0">
                <a:solidFill>
                  <a:prstClr val="white">
                    <a:lumMod val="65000"/>
                  </a:prstClr>
                </a:solidFill>
              </a:rPr>
              <a:t>‘kennis, klankbord, inspiratie’ </a:t>
            </a:r>
          </a:p>
          <a:p>
            <a:pPr algn="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nl-NL" sz="1000" dirty="0" smtClean="0">
                <a:solidFill>
                  <a:srgbClr val="0092D2"/>
                </a:solidFill>
                <a:latin typeface="Interstate-Bold"/>
                <a:cs typeface="Interstate-Bold"/>
              </a:rPr>
              <a:t>www.stadswerk.nl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| Schedule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12.30	Lunch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13.00	</a:t>
            </a:r>
            <a:r>
              <a:rPr lang="en-CA" dirty="0"/>
              <a:t> Opening and welcome by Stadswerk</a:t>
            </a: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13.30	1: The basis of asset management </a:t>
            </a:r>
            <a:r>
              <a:rPr lang="nl-NL" smtClean="0"/>
              <a:t>- </a:t>
            </a:r>
            <a:r>
              <a:rPr lang="nl-NL" smtClean="0"/>
              <a:t>Jan-Lucas </a:t>
            </a:r>
            <a:r>
              <a:rPr lang="nl-NL" dirty="0" smtClean="0"/>
              <a:t>Hof , Senior </a:t>
            </a:r>
            <a:r>
              <a:rPr lang="nl-NL" dirty="0" err="1" smtClean="0"/>
              <a:t>adviser</a:t>
            </a:r>
            <a:r>
              <a:rPr lang="nl-NL" dirty="0" smtClean="0"/>
              <a:t> 	Asset management, </a:t>
            </a:r>
            <a:r>
              <a:rPr lang="nl-NL" dirty="0" err="1" smtClean="0"/>
              <a:t>Antea</a:t>
            </a:r>
            <a:r>
              <a:rPr lang="nl-NL" dirty="0" smtClean="0"/>
              <a:t> Group</a:t>
            </a:r>
            <a:br>
              <a:rPr lang="nl-NL" dirty="0" smtClean="0"/>
            </a:br>
            <a:r>
              <a:rPr lang="nl-NL" dirty="0" smtClean="0"/>
              <a:t>	2: </a:t>
            </a:r>
            <a:r>
              <a:rPr lang="en-CA" dirty="0" smtClean="0"/>
              <a:t>Vision of </a:t>
            </a:r>
            <a:r>
              <a:rPr lang="en-CA" dirty="0"/>
              <a:t>Strategic Asset Management: A Case Study </a:t>
            </a:r>
            <a:r>
              <a:rPr lang="en-CA" dirty="0" smtClean="0"/>
              <a:t>–	</a:t>
            </a:r>
            <a:r>
              <a:rPr lang="en-GB" dirty="0" smtClean="0"/>
              <a:t>Chris </a:t>
            </a:r>
            <a:r>
              <a:rPr lang="en-GB" dirty="0"/>
              <a:t>Champion, </a:t>
            </a:r>
            <a:r>
              <a:rPr lang="en-GB" dirty="0" smtClean="0"/>
              <a:t>	Director </a:t>
            </a:r>
            <a:r>
              <a:rPr lang="en-GB" dirty="0"/>
              <a:t>International IPWEA, </a:t>
            </a:r>
            <a:r>
              <a:rPr lang="en-GB" dirty="0" smtClean="0"/>
              <a:t>Australia | Secretary General </a:t>
            </a:r>
            <a:r>
              <a:rPr lang="en-GB" dirty="0"/>
              <a:t>IFME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en-CA" dirty="0" smtClean="0"/>
              <a:t>14.00	1: I</a:t>
            </a:r>
            <a:r>
              <a:rPr lang="en-GB" dirty="0" smtClean="0"/>
              <a:t>SO </a:t>
            </a:r>
            <a:r>
              <a:rPr lang="en-GB" dirty="0"/>
              <a:t>55000 </a:t>
            </a:r>
            <a:r>
              <a:rPr lang="en-GB" dirty="0" smtClean="0"/>
              <a:t>the Bible? - Hjalmar </a:t>
            </a:r>
            <a:r>
              <a:rPr lang="en-GB" dirty="0"/>
              <a:t>Boon, Quality manager/asset </a:t>
            </a:r>
            <a:r>
              <a:rPr lang="en-GB" dirty="0" smtClean="0"/>
              <a:t>	management</a:t>
            </a:r>
            <a:r>
              <a:rPr lang="en-GB" dirty="0"/>
              <a:t> advisor, Noord Holland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           </a:t>
            </a:r>
            <a:r>
              <a:rPr lang="en-CA" dirty="0" smtClean="0"/>
              <a:t>	2: </a:t>
            </a:r>
            <a:r>
              <a:rPr lang="en-GB" dirty="0" smtClean="0"/>
              <a:t>Implementation of Strategic </a:t>
            </a:r>
            <a:r>
              <a:rPr lang="en-GB" dirty="0"/>
              <a:t>Asset Management: A Case </a:t>
            </a:r>
            <a:r>
              <a:rPr lang="en-GB" dirty="0" smtClean="0"/>
              <a:t>Study -  </a:t>
            </a:r>
            <a:br>
              <a:rPr lang="en-GB" dirty="0" smtClean="0"/>
            </a:br>
            <a:r>
              <a:rPr lang="en-GB" dirty="0" smtClean="0"/>
              <a:t>	Andrew </a:t>
            </a:r>
            <a:r>
              <a:rPr lang="en-GB" dirty="0"/>
              <a:t>Ryan, Director Infrastructure Services, Sunshine Coast </a:t>
            </a:r>
            <a:r>
              <a:rPr lang="en-GB" dirty="0" smtClean="0"/>
              <a:t>Council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/>
              <a:t>1</a:t>
            </a:r>
            <a:r>
              <a:rPr lang="en-CA" dirty="0" smtClean="0"/>
              <a:t>5.00  	Excursion</a:t>
            </a:r>
            <a:r>
              <a:rPr lang="en-CA" dirty="0"/>
              <a:t>, asset management in practice  </a:t>
            </a:r>
            <a:r>
              <a:rPr lang="en-CA" dirty="0" smtClean="0"/>
              <a:t>(</a:t>
            </a:r>
            <a:r>
              <a:rPr lang="en-CA" dirty="0"/>
              <a:t>a tour visiting some of the </a:t>
            </a:r>
            <a:r>
              <a:rPr lang="en-CA" dirty="0" smtClean="0"/>
              <a:t>	managed assets </a:t>
            </a:r>
            <a:r>
              <a:rPr lang="en-CA" dirty="0"/>
              <a:t>in the public space of </a:t>
            </a:r>
            <a:r>
              <a:rPr lang="en-CA" dirty="0" smtClean="0"/>
              <a:t>Amsterdam) – Hans </a:t>
            </a:r>
            <a:r>
              <a:rPr lang="en-CA" dirty="0" err="1" smtClean="0"/>
              <a:t>Kaljee</a:t>
            </a:r>
            <a:r>
              <a:rPr lang="en-CA" dirty="0" smtClean="0"/>
              <a:t>,           	trees consultant, City of Amsterdam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16.30 </a:t>
            </a:r>
            <a:r>
              <a:rPr lang="en-CA" dirty="0"/>
              <a:t>   </a:t>
            </a:r>
            <a:r>
              <a:rPr lang="en-CA" dirty="0" smtClean="0"/>
              <a:t>Networking </a:t>
            </a:r>
            <a:r>
              <a:rPr lang="en-CA" dirty="0"/>
              <a:t>with drinks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del Stadswerk">
  <a:themeElements>
    <a:clrScheme name="Stadswer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CB28"/>
      </a:accent1>
      <a:accent2>
        <a:srgbClr val="60ACE0"/>
      </a:accent2>
      <a:accent3>
        <a:srgbClr val="D64C28"/>
      </a:accent3>
      <a:accent4>
        <a:srgbClr val="BC2D9D"/>
      </a:accent4>
      <a:accent5>
        <a:srgbClr val="C98A4F"/>
      </a:accent5>
      <a:accent6>
        <a:srgbClr val="7F7F7F"/>
      </a:accent6>
      <a:hlink>
        <a:srgbClr val="D64C28"/>
      </a:hlink>
      <a:folHlink>
        <a:srgbClr val="FFFFFF"/>
      </a:folHlink>
    </a:clrScheme>
    <a:fontScheme name="Stadswerk">
      <a:majorFont>
        <a:latin typeface="Interstate Light"/>
        <a:ea typeface=""/>
        <a:cs typeface=""/>
      </a:majorFont>
      <a:minorFont>
        <a:latin typeface="Interstate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</Words>
  <Application>Microsoft Office PowerPoint</Application>
  <PresentationFormat>Diavoorstelling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Interstate Light</vt:lpstr>
      <vt:lpstr>Interstate-Bold</vt:lpstr>
      <vt:lpstr>Wingdings 2</vt:lpstr>
      <vt:lpstr>Diamodel Stadswerk</vt:lpstr>
      <vt:lpstr>Stadswerk meets IPWEA Assetmanagement worldwide</vt:lpstr>
      <vt:lpstr> 1 | 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Studio Max</dc:creator>
  <cp:lastModifiedBy>Hof Jan-Lucas, J.L.</cp:lastModifiedBy>
  <cp:revision>24</cp:revision>
  <dcterms:created xsi:type="dcterms:W3CDTF">2016-06-30T12:52:54Z</dcterms:created>
  <dcterms:modified xsi:type="dcterms:W3CDTF">2016-09-08T10:29:54Z</dcterms:modified>
</cp:coreProperties>
</file>