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91" r:id="rId4"/>
  </p:sldMasterIdLst>
  <p:notesMasterIdLst>
    <p:notesMasterId r:id="rId22"/>
  </p:notesMasterIdLst>
  <p:handoutMasterIdLst>
    <p:handoutMasterId r:id="rId23"/>
  </p:handoutMasterIdLst>
  <p:sldIdLst>
    <p:sldId id="285" r:id="rId5"/>
    <p:sldId id="286" r:id="rId6"/>
    <p:sldId id="288" r:id="rId7"/>
    <p:sldId id="287" r:id="rId8"/>
    <p:sldId id="268" r:id="rId9"/>
    <p:sldId id="282" r:id="rId10"/>
    <p:sldId id="269" r:id="rId11"/>
    <p:sldId id="271" r:id="rId12"/>
    <p:sldId id="274" r:id="rId13"/>
    <p:sldId id="275" r:id="rId14"/>
    <p:sldId id="284" r:id="rId15"/>
    <p:sldId id="278" r:id="rId16"/>
    <p:sldId id="283" r:id="rId17"/>
    <p:sldId id="279" r:id="rId18"/>
    <p:sldId id="280" r:id="rId19"/>
    <p:sldId id="266" r:id="rId20"/>
    <p:sldId id="27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oorblad" id="{CE2910BF-A442-C043-BC11-512943F9B3D0}">
          <p14:sldIdLst>
            <p14:sldId id="285"/>
            <p14:sldId id="286"/>
            <p14:sldId id="288"/>
            <p14:sldId id="287"/>
          </p14:sldIdLst>
        </p14:section>
        <p14:section name="Dia's" id="{7960DBEA-D0A2-7146-8234-7528EC4D83B2}">
          <p14:sldIdLst>
            <p14:sldId id="268"/>
            <p14:sldId id="282"/>
            <p14:sldId id="269"/>
            <p14:sldId id="271"/>
            <p14:sldId id="274"/>
            <p14:sldId id="275"/>
            <p14:sldId id="284"/>
            <p14:sldId id="278"/>
            <p14:sldId id="283"/>
            <p14:sldId id="279"/>
            <p14:sldId id="280"/>
          </p14:sldIdLst>
        </p14:section>
        <p14:section name="Sluitdia" id="{85405F06-6F82-3F48-8A9B-2DE9711E2BBA}">
          <p14:sldIdLst>
            <p14:sldId id="266"/>
            <p14:sldId id="27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0968"/>
    <a:srgbClr val="62656C"/>
    <a:srgbClr val="F15A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5" autoAdjust="0"/>
    <p:restoredTop sz="82418" autoAdjust="0"/>
  </p:normalViewPr>
  <p:slideViewPr>
    <p:cSldViewPr snapToGrid="0" snapToObjects="1">
      <p:cViewPr varScale="1">
        <p:scale>
          <a:sx n="92" d="100"/>
          <a:sy n="92"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94D617-EC4C-334C-807D-75139C91C06A}" type="datetimeFigureOut">
              <a:rPr lang="nl-NL" smtClean="0"/>
              <a:t>24-3-2015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34D07E-83A4-AD40-97A0-A5EA53870293}" type="slidenum">
              <a:rPr lang="nl-NL" smtClean="0"/>
              <a:t>‹nr.›</a:t>
            </a:fld>
            <a:endParaRPr lang="nl-NL"/>
          </a:p>
        </p:txBody>
      </p:sp>
    </p:spTree>
    <p:extLst>
      <p:ext uri="{BB962C8B-B14F-4D97-AF65-F5344CB8AC3E}">
        <p14:creationId xmlns:p14="http://schemas.microsoft.com/office/powerpoint/2010/main" val="1285490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59260-D0C0-483F-AC47-C7205B3F289F}" type="datetimeFigureOut">
              <a:rPr lang="nl-NL" smtClean="0"/>
              <a:t>24-3-2015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0E38F-C149-4257-88BC-448022C2BA02}" type="slidenum">
              <a:rPr lang="nl-NL" smtClean="0"/>
              <a:t>‹nr.›</a:t>
            </a:fld>
            <a:endParaRPr lang="nl-NL"/>
          </a:p>
        </p:txBody>
      </p:sp>
    </p:spTree>
    <p:extLst>
      <p:ext uri="{BB962C8B-B14F-4D97-AF65-F5344CB8AC3E}">
        <p14:creationId xmlns:p14="http://schemas.microsoft.com/office/powerpoint/2010/main" val="13695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latin typeface="Calibri Light" panose="020F0302020204030204" pitchFamily="34" charset="0"/>
              </a:rPr>
              <a:t>Werkgevers hebben in sociaal akkoord toegezegd om (tot 2026) 125.000 </a:t>
            </a:r>
            <a:r>
              <a:rPr lang="nl-NL" b="1" dirty="0" smtClean="0">
                <a:latin typeface="Calibri Light" panose="020F0302020204030204" pitchFamily="34" charset="0"/>
              </a:rPr>
              <a:t>extra</a:t>
            </a:r>
            <a:r>
              <a:rPr lang="nl-NL" dirty="0" smtClean="0">
                <a:latin typeface="Calibri Light" panose="020F0302020204030204" pitchFamily="34" charset="0"/>
              </a:rPr>
              <a:t> banen te creëren voor mensen met een arbeidsbeperking: afspraakbanen (100.000 bij in marktsector, 25.000 in overheidssector).</a:t>
            </a:r>
          </a:p>
          <a:p>
            <a:r>
              <a:rPr lang="nl-NL" dirty="0" smtClean="0">
                <a:latin typeface="Calibri Light" panose="020F0302020204030204" pitchFamily="34" charset="0"/>
              </a:rPr>
              <a:t>Gemeenten en UWV: </a:t>
            </a:r>
          </a:p>
          <a:p>
            <a:pPr lvl="1"/>
            <a:r>
              <a:rPr lang="nl-NL" dirty="0" smtClean="0">
                <a:latin typeface="Calibri Light" panose="020F0302020204030204" pitchFamily="34" charset="0"/>
              </a:rPr>
              <a:t>brengen kandidaten in beeld </a:t>
            </a:r>
          </a:p>
          <a:p>
            <a:pPr lvl="1"/>
            <a:r>
              <a:rPr lang="nl-NL" dirty="0" smtClean="0">
                <a:latin typeface="Calibri Light" panose="020F0302020204030204" pitchFamily="34" charset="0"/>
              </a:rPr>
              <a:t>Zorgen voor een pakket aan instrumenten waarmee werkgevers worden ondersteund bij het realiseren van die afspraak</a:t>
            </a:r>
          </a:p>
          <a:p>
            <a:pPr lvl="1"/>
            <a:r>
              <a:rPr lang="nl-NL" dirty="0" smtClean="0">
                <a:latin typeface="Calibri Light" panose="020F0302020204030204" pitchFamily="34" charset="0"/>
              </a:rPr>
              <a:t>Zorgen voor een gezamenlijke benadering van werkgevers</a:t>
            </a:r>
          </a:p>
          <a:p>
            <a:r>
              <a:rPr lang="nl-NL" dirty="0" smtClean="0">
                <a:latin typeface="Calibri Light" panose="020F0302020204030204" pitchFamily="34" charset="0"/>
              </a:rPr>
              <a:t>In de arbeidsmarktregio maken gemeenten, UWV en sociale partners hierover afspraken: in het “</a:t>
            </a:r>
            <a:r>
              <a:rPr lang="nl-NL" sz="1200" b="0" dirty="0" smtClean="0">
                <a:solidFill>
                  <a:srgbClr val="62656C"/>
                </a:solidFill>
              </a:rPr>
              <a:t>Regionaal Werkbedrijf Werk in Zicht”</a:t>
            </a:r>
          </a:p>
          <a:p>
            <a:r>
              <a:rPr lang="nl-NL" dirty="0" smtClean="0">
                <a:latin typeface="Calibri Light" panose="020F0302020204030204" pitchFamily="34" charset="0"/>
              </a:rPr>
              <a:t>Werkbedrijf is geen bedrijf, maar een bestuurlijk overlegverband</a:t>
            </a:r>
          </a:p>
          <a:p>
            <a:r>
              <a:rPr lang="nl-NL" dirty="0" smtClean="0">
                <a:latin typeface="Calibri Light" panose="020F0302020204030204" pitchFamily="34" charset="0"/>
              </a:rPr>
              <a:t>Met deze banen vervalt de mogelijkheid om in te stromen in de </a:t>
            </a:r>
            <a:r>
              <a:rPr lang="nl-NL" dirty="0" err="1" smtClean="0">
                <a:latin typeface="Calibri Light" panose="020F0302020204030204" pitchFamily="34" charset="0"/>
              </a:rPr>
              <a:t>Wsw</a:t>
            </a:r>
            <a:endParaRPr lang="nl-NL" dirty="0" smtClean="0">
              <a:latin typeface="Calibri Light" panose="020F0302020204030204" pitchFamily="34" charset="0"/>
            </a:endParaRPr>
          </a:p>
          <a:p>
            <a:endParaRPr lang="nl-NL" dirty="0" smtClean="0">
              <a:latin typeface="Calibri Light" panose="020F0302020204030204" pitchFamily="34" charset="0"/>
            </a:endParaRPr>
          </a:p>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5</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15</a:t>
            </a:fld>
            <a:endParaRPr lang="nl-NL"/>
          </a:p>
        </p:txBody>
      </p:sp>
    </p:spTree>
    <p:extLst>
      <p:ext uri="{BB962C8B-B14F-4D97-AF65-F5344CB8AC3E}">
        <p14:creationId xmlns:p14="http://schemas.microsoft.com/office/powerpoint/2010/main" val="1123057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17</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742950" lvl="1" indent="-285750">
              <a:buFont typeface="Arial" panose="020B0604020202020204" pitchFamily="34" charset="0"/>
              <a:buChar char="•"/>
            </a:pPr>
            <a:r>
              <a:rPr lang="nl-NL" sz="2400" dirty="0" smtClean="0">
                <a:latin typeface="Calibri Light" panose="020F0302020204030204" pitchFamily="34" charset="0"/>
                <a:cs typeface="Times New Roman" panose="02020603050405020304" pitchFamily="18" charset="0"/>
              </a:rPr>
              <a:t>De hoogte van de subsidie/dispensatie is afhankelijk van de loonwaarde van de medewerker.</a:t>
            </a:r>
          </a:p>
          <a:p>
            <a:pPr marL="742950" lvl="1" indent="-285750">
              <a:buFont typeface="Arial" panose="020B0604020202020204" pitchFamily="34" charset="0"/>
              <a:buChar char="•"/>
            </a:pPr>
            <a:r>
              <a:rPr lang="nl-NL" sz="2400" dirty="0" smtClean="0">
                <a:latin typeface="Calibri Light" panose="020F0302020204030204" pitchFamily="34" charset="0"/>
                <a:cs typeface="Times New Roman" panose="02020603050405020304" pitchFamily="18" charset="0"/>
              </a:rPr>
              <a:t>De loonwaarde wordt aan het begin van het dienstverband(na de proefplaatsing) vastgesteld en daarna elk jaar.</a:t>
            </a:r>
          </a:p>
          <a:p>
            <a:pPr marL="285750" indent="-285750">
              <a:buFont typeface="Arial" panose="020B0604020202020204" pitchFamily="34" charset="0"/>
              <a:buChar char="•"/>
            </a:pPr>
            <a:r>
              <a:rPr lang="nl-NL" sz="2400" dirty="0" smtClean="0">
                <a:latin typeface="Calibri Light" panose="020F0302020204030204" pitchFamily="34" charset="0"/>
                <a:cs typeface="Times New Roman" panose="02020603050405020304" pitchFamily="18" charset="0"/>
              </a:rPr>
              <a:t>Daarnaast krijgt u/uw medewerker ondersteuning</a:t>
            </a:r>
          </a:p>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6</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7</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8</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9</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10</a:t>
            </a:fld>
            <a:endParaRPr lang="nl-NL"/>
          </a:p>
        </p:txBody>
      </p:sp>
    </p:spTree>
    <p:extLst>
      <p:ext uri="{BB962C8B-B14F-4D97-AF65-F5344CB8AC3E}">
        <p14:creationId xmlns:p14="http://schemas.microsoft.com/office/powerpoint/2010/main" val="626872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12</a:t>
            </a:fld>
            <a:endParaRPr lang="nl-NL"/>
          </a:p>
        </p:txBody>
      </p:sp>
    </p:spTree>
    <p:extLst>
      <p:ext uri="{BB962C8B-B14F-4D97-AF65-F5344CB8AC3E}">
        <p14:creationId xmlns:p14="http://schemas.microsoft.com/office/powerpoint/2010/main" val="3653565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F40E38F-C149-4257-88BC-448022C2BA02}" type="slidenum">
              <a:rPr lang="nl-NL" smtClean="0"/>
              <a:t>13</a:t>
            </a:fld>
            <a:endParaRPr lang="nl-NL"/>
          </a:p>
        </p:txBody>
      </p:sp>
    </p:spTree>
    <p:extLst>
      <p:ext uri="{BB962C8B-B14F-4D97-AF65-F5344CB8AC3E}">
        <p14:creationId xmlns:p14="http://schemas.microsoft.com/office/powerpoint/2010/main" val="3680221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14DC324-98B4-4B15-A6C8-5FC3D8719E34}" type="slidenum">
              <a:rPr lang="nl-NL" smtClean="0"/>
              <a:pPr/>
              <a:t>14</a:t>
            </a:fld>
            <a:endParaRPr lang="nl-NL"/>
          </a:p>
        </p:txBody>
      </p:sp>
    </p:spTree>
    <p:extLst>
      <p:ext uri="{BB962C8B-B14F-4D97-AF65-F5344CB8AC3E}">
        <p14:creationId xmlns:p14="http://schemas.microsoft.com/office/powerpoint/2010/main" val="261090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Titelstijl van model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8C2560D-EC28-3B41-86E8-18F1CE0113B4}"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8C2560D-EC28-3B41-86E8-18F1CE0113B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8C2560D-EC28-3B41-86E8-18F1CE0113B4}"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‹nr.›</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youtu.be/aW2GFlTxxj4" TargetMode="External"/><Relationship Id="rId4" Type="http://schemas.openxmlformats.org/officeDocument/2006/relationships/hyperlink" Target="http://www.awvn.n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286000" y="1105287"/>
            <a:ext cx="4572000" cy="4647426"/>
          </a:xfrm>
          <a:prstGeom prst="rect">
            <a:avLst/>
          </a:prstGeom>
        </p:spPr>
        <p:txBody>
          <a:bodyPr>
            <a:spAutoFit/>
          </a:bodyPr>
          <a:lstStyle/>
          <a:p>
            <a:pPr algn="ctr">
              <a:tabLst>
                <a:tab pos="263525" algn="l"/>
              </a:tabLst>
            </a:pPr>
            <a:r>
              <a:rPr lang="nl-NL" sz="4000" b="1" dirty="0">
                <a:solidFill>
                  <a:srgbClr val="940968"/>
                </a:solidFill>
              </a:rPr>
              <a:t>Workshop Participatiewet</a:t>
            </a: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lgn="ctr">
              <a:tabLst>
                <a:tab pos="263525" algn="l"/>
              </a:tabLst>
            </a:pPr>
            <a:r>
              <a:rPr lang="nl-NL" dirty="0">
                <a:solidFill>
                  <a:srgbClr val="62656C"/>
                </a:solidFill>
              </a:rPr>
              <a:t>Geke van der Werff</a:t>
            </a:r>
          </a:p>
          <a:p>
            <a:pPr algn="ctr">
              <a:tabLst>
                <a:tab pos="263525" algn="l"/>
              </a:tabLst>
            </a:pPr>
            <a:r>
              <a:rPr lang="nl-NL" dirty="0">
                <a:solidFill>
                  <a:srgbClr val="62656C"/>
                </a:solidFill>
              </a:rPr>
              <a:t>Hoofd team bemiddeling en coaching </a:t>
            </a:r>
          </a:p>
          <a:p>
            <a:pPr algn="ctr">
              <a:tabLst>
                <a:tab pos="263525" algn="l"/>
              </a:tabLst>
            </a:pPr>
            <a:r>
              <a:rPr lang="nl-NL" dirty="0">
                <a:solidFill>
                  <a:srgbClr val="62656C"/>
                </a:solidFill>
              </a:rPr>
              <a:t>Directie Werk</a:t>
            </a: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tabLst>
                <a:tab pos="263525" algn="l"/>
              </a:tabLst>
            </a:pPr>
            <a:endParaRPr lang="nl-NL" dirty="0">
              <a:solidFill>
                <a:srgbClr val="62656C"/>
              </a:solidFill>
            </a:endParaRPr>
          </a:p>
          <a:p>
            <a:pPr algn="ctr">
              <a:tabLst>
                <a:tab pos="263525" algn="l"/>
              </a:tabLst>
            </a:pPr>
            <a:r>
              <a:rPr lang="nl-NL" dirty="0">
                <a:solidFill>
                  <a:srgbClr val="62656C"/>
                </a:solidFill>
              </a:rPr>
              <a:t>25 maart 2015</a:t>
            </a:r>
          </a:p>
        </p:txBody>
      </p:sp>
    </p:spTree>
    <p:extLst>
      <p:ext uri="{BB962C8B-B14F-4D97-AF65-F5344CB8AC3E}">
        <p14:creationId xmlns:p14="http://schemas.microsoft.com/office/powerpoint/2010/main" val="231444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603032"/>
            <a:ext cx="7380820" cy="6678751"/>
          </a:xfrm>
          <a:prstGeom prst="rect">
            <a:avLst/>
          </a:prstGeom>
          <a:noFill/>
        </p:spPr>
        <p:txBody>
          <a:bodyPr wrap="square" rtlCol="0">
            <a:spAutoFit/>
          </a:bodyPr>
          <a:lstStyle/>
          <a:p>
            <a:pPr>
              <a:tabLst>
                <a:tab pos="263525" algn="l"/>
              </a:tabLst>
            </a:pPr>
            <a:r>
              <a:rPr lang="nl-NL" sz="3200" b="1" dirty="0" smtClean="0">
                <a:solidFill>
                  <a:srgbClr val="940968"/>
                </a:solidFill>
                <a:latin typeface="Calibri" panose="020F0502020204030204" pitchFamily="34" charset="0"/>
                <a:cs typeface="Times New Roman" panose="02020603050405020304" pitchFamily="18" charset="0"/>
              </a:rPr>
              <a:t>Kandidaten</a:t>
            </a:r>
            <a:endParaRPr lang="nl-NL" sz="3200" b="1" dirty="0">
              <a:solidFill>
                <a:srgbClr val="940968"/>
              </a:solidFill>
              <a:latin typeface="Calibri" panose="020F0502020204030204" pitchFamily="34" charset="0"/>
              <a:ea typeface="Verdana" panose="020B0604030504040204" pitchFamily="34" charset="0"/>
              <a:cs typeface="Times New Roman" panose="02020603050405020304" pitchFamily="18" charset="0"/>
            </a:endParaRPr>
          </a:p>
          <a:p>
            <a:pPr marL="342900" indent="-342900">
              <a:buFont typeface="Arial" panose="020B0604020202020204" pitchFamily="34" charset="0"/>
              <a:buChar char="•"/>
            </a:pPr>
            <a:endParaRPr lang="nl-NL" sz="2400" dirty="0" smtClean="0">
              <a:latin typeface="Calibri" panose="020F0502020204030204" pitchFamily="34" charset="0"/>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U kunt een vraag melden bij één van de werkgeversadviseurs van gemeenten, UWV of sociale werkvoorzieningen. Dat kan een concrete vacature zijn of de vraag om op zoek te gaan naar mogelijkheden om werk te “maken”.</a:t>
            </a:r>
          </a:p>
          <a:p>
            <a:pPr marL="457200" indent="-457200">
              <a:lnSpc>
                <a:spcPct val="150000"/>
              </a:lnSpc>
              <a:buFont typeface="Arial" panose="020B0604020202020204" pitchFamily="34" charset="0"/>
              <a:buChar char="•"/>
              <a:tabLst>
                <a:tab pos="263525" algn="l"/>
              </a:tabLst>
            </a:pPr>
            <a:endParaRPr lang="nl-NL" sz="2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Als u zelf een kandidaat heeft, kunt u de gemeente vragen of deze persoon tot de doelgroep behoort </a:t>
            </a:r>
            <a:r>
              <a:rPr lang="nl-NL" sz="2100" dirty="0" smtClean="0">
                <a:solidFill>
                  <a:srgbClr val="62656C"/>
                </a:solidFill>
                <a:cs typeface="Times New Roman" panose="02020603050405020304" pitchFamily="18" charset="0"/>
              </a:rPr>
              <a:t>en/of </a:t>
            </a:r>
            <a:r>
              <a:rPr lang="nl-NL" sz="2100" dirty="0">
                <a:solidFill>
                  <a:srgbClr val="62656C"/>
                </a:solidFill>
                <a:cs typeface="Times New Roman" panose="02020603050405020304" pitchFamily="18" charset="0"/>
              </a:rPr>
              <a:t>een aanvraag doen bij het UWV.</a:t>
            </a: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r>
              <a:rPr lang="nl-NL" sz="2400" dirty="0" smtClean="0">
                <a:latin typeface="Times New Roman" panose="02020603050405020304" pitchFamily="18" charset="0"/>
                <a:ea typeface="Verdana" panose="020B0604030504040204" pitchFamily="34" charset="0"/>
                <a:cs typeface="Times New Roman" panose="02020603050405020304" pitchFamily="18" charset="0"/>
              </a:rPr>
              <a:t>	</a:t>
            </a: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10</a:t>
            </a:fld>
            <a:endParaRPr lang="nl-NL"/>
          </a:p>
        </p:txBody>
      </p:sp>
    </p:spTree>
    <p:extLst>
      <p:ext uri="{BB962C8B-B14F-4D97-AF65-F5344CB8AC3E}">
        <p14:creationId xmlns:p14="http://schemas.microsoft.com/office/powerpoint/2010/main" val="2511073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solidFill>
                  <a:srgbClr val="940968"/>
                </a:solidFill>
              </a:rPr>
              <a:t>P</a:t>
            </a:r>
            <a:r>
              <a:rPr lang="nl-NL" sz="3600" dirty="0" smtClean="0">
                <a:solidFill>
                  <a:srgbClr val="940968"/>
                </a:solidFill>
              </a:rPr>
              <a:t>rocedure</a:t>
            </a:r>
            <a:endParaRPr lang="nl-NL" sz="3600" dirty="0">
              <a:solidFill>
                <a:srgbClr val="940968"/>
              </a:solidFill>
            </a:endParaRPr>
          </a:p>
        </p:txBody>
      </p:sp>
      <p:sp>
        <p:nvSpPr>
          <p:cNvPr id="3" name="Tijdelijke aanduiding voor inhoud 2"/>
          <p:cNvSpPr>
            <a:spLocks noGrp="1"/>
          </p:cNvSpPr>
          <p:nvPr>
            <p:ph idx="1"/>
          </p:nvPr>
        </p:nvSpPr>
        <p:spPr/>
        <p:txBody>
          <a:bodyPr>
            <a:normAutofit/>
          </a:bodyPr>
          <a:lstStyle/>
          <a:p>
            <a:r>
              <a:rPr lang="nl-NL" sz="2400" dirty="0" smtClean="0">
                <a:solidFill>
                  <a:srgbClr val="62656C"/>
                </a:solidFill>
              </a:rPr>
              <a:t>Aanmelding bij accountteam</a:t>
            </a:r>
            <a:endParaRPr lang="nl-NL" sz="2400" dirty="0" smtClean="0">
              <a:solidFill>
                <a:srgbClr val="62656C"/>
              </a:solidFill>
            </a:endParaRPr>
          </a:p>
          <a:p>
            <a:r>
              <a:rPr lang="nl-NL" sz="2400" dirty="0" smtClean="0">
                <a:solidFill>
                  <a:srgbClr val="62656C"/>
                </a:solidFill>
              </a:rPr>
              <a:t>Jobcarving</a:t>
            </a:r>
          </a:p>
          <a:p>
            <a:r>
              <a:rPr lang="nl-NL" sz="2400" dirty="0" smtClean="0">
                <a:solidFill>
                  <a:srgbClr val="62656C"/>
                </a:solidFill>
              </a:rPr>
              <a:t>Matching</a:t>
            </a:r>
          </a:p>
          <a:p>
            <a:r>
              <a:rPr lang="nl-NL" sz="2400" dirty="0" smtClean="0">
                <a:solidFill>
                  <a:srgbClr val="62656C"/>
                </a:solidFill>
              </a:rPr>
              <a:t>Proefplaatsing maximaal 2 maanden</a:t>
            </a:r>
          </a:p>
          <a:p>
            <a:r>
              <a:rPr lang="nl-NL" sz="2400" dirty="0" smtClean="0">
                <a:solidFill>
                  <a:srgbClr val="62656C"/>
                </a:solidFill>
              </a:rPr>
              <a:t>Loonwaardebepaling vanaf week 5</a:t>
            </a:r>
          </a:p>
          <a:p>
            <a:r>
              <a:rPr lang="nl-NL" sz="2400" dirty="0" smtClean="0">
                <a:solidFill>
                  <a:srgbClr val="62656C"/>
                </a:solidFill>
              </a:rPr>
              <a:t>Vaststellen loonkostensubsidie</a:t>
            </a:r>
          </a:p>
          <a:p>
            <a:r>
              <a:rPr lang="nl-NL" sz="2400" dirty="0" smtClean="0">
                <a:solidFill>
                  <a:srgbClr val="62656C"/>
                </a:solidFill>
              </a:rPr>
              <a:t>Contract</a:t>
            </a:r>
            <a:endParaRPr lang="nl-NL" sz="2400" dirty="0">
              <a:solidFill>
                <a:srgbClr val="62656C"/>
              </a:solidFill>
            </a:endParaRPr>
          </a:p>
        </p:txBody>
      </p:sp>
    </p:spTree>
    <p:extLst>
      <p:ext uri="{BB962C8B-B14F-4D97-AF65-F5344CB8AC3E}">
        <p14:creationId xmlns:p14="http://schemas.microsoft.com/office/powerpoint/2010/main" val="977353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836712"/>
            <a:ext cx="7380820" cy="3970318"/>
          </a:xfrm>
          <a:prstGeom prst="rect">
            <a:avLst/>
          </a:prstGeom>
          <a:noFill/>
        </p:spPr>
        <p:txBody>
          <a:bodyPr wrap="square" rtlCol="0">
            <a:spAutoFit/>
          </a:bodyPr>
          <a:lstStyle/>
          <a:p>
            <a:pPr algn="ctr">
              <a:tabLst>
                <a:tab pos="263525" algn="l"/>
              </a:tabLst>
            </a:pPr>
            <a:endParaRPr lang="nl-NL" sz="3600" b="1" dirty="0" smtClean="0">
              <a:latin typeface="Calibri Light" panose="020F0302020204030204" pitchFamily="34" charset="0"/>
              <a:ea typeface="Verdana" panose="020B0604030504040204" pitchFamily="34" charset="0"/>
              <a:cs typeface="Times New Roman" panose="02020603050405020304" pitchFamily="18" charset="0"/>
            </a:endParaRPr>
          </a:p>
          <a:p>
            <a:pPr algn="ctr">
              <a:tabLst>
                <a:tab pos="263525" algn="l"/>
              </a:tabLst>
            </a:pPr>
            <a:endParaRPr lang="nl-NL" sz="3600" b="1" dirty="0" smtClean="0">
              <a:latin typeface="Calibri Light" panose="020F0302020204030204" pitchFamily="34" charset="0"/>
              <a:ea typeface="Verdana" panose="020B0604030504040204" pitchFamily="34" charset="0"/>
              <a:cs typeface="Times New Roman" panose="02020603050405020304" pitchFamily="18" charset="0"/>
            </a:endParaRPr>
          </a:p>
          <a:p>
            <a:pPr algn="ctr">
              <a:tabLst>
                <a:tab pos="263525" algn="l"/>
              </a:tabLst>
            </a:pPr>
            <a:r>
              <a:rPr lang="nl-NL" sz="3600" b="1" dirty="0" smtClean="0">
                <a:solidFill>
                  <a:srgbClr val="940968"/>
                </a:solidFill>
                <a:latin typeface="Calibri" panose="020F0502020204030204" pitchFamily="34" charset="0"/>
                <a:ea typeface="Verdana" panose="020B0604030504040204" pitchFamily="34" charset="0"/>
                <a:cs typeface="Times New Roman" panose="02020603050405020304" pitchFamily="18" charset="0"/>
              </a:rPr>
              <a:t>Dank </a:t>
            </a:r>
            <a:r>
              <a:rPr lang="nl-NL" sz="3600" b="1" dirty="0">
                <a:solidFill>
                  <a:srgbClr val="940968"/>
                </a:solidFill>
                <a:latin typeface="Calibri" panose="020F0502020204030204" pitchFamily="34" charset="0"/>
                <a:ea typeface="Verdana" panose="020B0604030504040204" pitchFamily="34" charset="0"/>
                <a:cs typeface="Times New Roman" panose="02020603050405020304" pitchFamily="18" charset="0"/>
              </a:rPr>
              <a:t>voor uw aandacht</a:t>
            </a:r>
          </a:p>
          <a:p>
            <a:pPr algn="ctr">
              <a:tabLst>
                <a:tab pos="263525" algn="l"/>
              </a:tabLst>
            </a:pPr>
            <a:endParaRPr lang="nl-NL" sz="3600" b="1" dirty="0">
              <a:solidFill>
                <a:srgbClr val="940968"/>
              </a:solidFill>
              <a:latin typeface="Calibri" panose="020F0502020204030204" pitchFamily="34" charset="0"/>
              <a:ea typeface="Verdana" panose="020B0604030504040204" pitchFamily="34" charset="0"/>
              <a:cs typeface="Times New Roman" panose="02020603050405020304" pitchFamily="18" charset="0"/>
            </a:endParaRPr>
          </a:p>
          <a:p>
            <a:pPr algn="ctr">
              <a:tabLst>
                <a:tab pos="263525" algn="l"/>
              </a:tabLst>
            </a:pPr>
            <a:r>
              <a:rPr lang="nl-NL" sz="3600" b="1" dirty="0">
                <a:solidFill>
                  <a:srgbClr val="940968"/>
                </a:solidFill>
                <a:latin typeface="Calibri" panose="020F0502020204030204" pitchFamily="34" charset="0"/>
                <a:ea typeface="Verdana" panose="020B0604030504040204" pitchFamily="34" charset="0"/>
                <a:cs typeface="Times New Roman" panose="02020603050405020304" pitchFamily="18" charset="0"/>
              </a:rPr>
              <a:t>Vragen?</a:t>
            </a:r>
          </a:p>
          <a:p>
            <a:pPr>
              <a:tabLst>
                <a:tab pos="263525" algn="l"/>
              </a:tabLst>
            </a:pPr>
            <a:endParaRPr lang="nl-NL" sz="36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3600" b="1" dirty="0">
              <a:latin typeface="Times New Roman" panose="02020603050405020304" pitchFamily="18" charset="0"/>
              <a:ea typeface="Verdana" panose="020B0604030504040204" pitchFamily="34" charset="0"/>
              <a:cs typeface="Times New Roman" panose="02020603050405020304" pitchFamily="18"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12</a:t>
            </a:fld>
            <a:endParaRPr lang="nl-NL"/>
          </a:p>
        </p:txBody>
      </p:sp>
    </p:spTree>
    <p:extLst>
      <p:ext uri="{BB962C8B-B14F-4D97-AF65-F5344CB8AC3E}">
        <p14:creationId xmlns:p14="http://schemas.microsoft.com/office/powerpoint/2010/main" val="216834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a:solidFill>
                  <a:srgbClr val="940968"/>
                </a:solidFill>
                <a:latin typeface="Calibri" panose="020F0502020204030204" pitchFamily="34" charset="0"/>
              </a:rPr>
              <a:t>Meer informatie</a:t>
            </a:r>
          </a:p>
        </p:txBody>
      </p:sp>
      <p:pic>
        <p:nvPicPr>
          <p:cNvPr id="4" name="Tijdelijke aanduiding voor inhoud 3"/>
          <p:cNvPicPr>
            <a:picLocks noGrp="1" noChangeAspect="1"/>
          </p:cNvPicPr>
          <p:nvPr>
            <p:ph idx="1"/>
          </p:nvPr>
        </p:nvPicPr>
        <p:blipFill>
          <a:blip r:embed="rId3"/>
          <a:stretch>
            <a:fillRect/>
          </a:stretch>
        </p:blipFill>
        <p:spPr>
          <a:xfrm>
            <a:off x="1028251" y="1008994"/>
            <a:ext cx="7092861" cy="4730770"/>
          </a:xfrm>
          <a:prstGeom prst="rect">
            <a:avLst/>
          </a:prstGeom>
        </p:spPr>
      </p:pic>
      <p:sp>
        <p:nvSpPr>
          <p:cNvPr id="5" name="Tekstvak 4"/>
          <p:cNvSpPr txBox="1"/>
          <p:nvPr/>
        </p:nvSpPr>
        <p:spPr>
          <a:xfrm>
            <a:off x="1781504" y="1259983"/>
            <a:ext cx="1828800" cy="646331"/>
          </a:xfrm>
          <a:prstGeom prst="rect">
            <a:avLst/>
          </a:prstGeom>
          <a:noFill/>
        </p:spPr>
        <p:txBody>
          <a:bodyPr wrap="square" rtlCol="0">
            <a:spAutoFit/>
          </a:bodyPr>
          <a:lstStyle/>
          <a:p>
            <a:r>
              <a:rPr lang="nl-NL" dirty="0" smtClean="0">
                <a:hlinkClick r:id="rId4"/>
              </a:rPr>
              <a:t>www.awvn.nl</a:t>
            </a:r>
            <a:endParaRPr lang="nl-NL" dirty="0" smtClean="0"/>
          </a:p>
          <a:p>
            <a:endParaRPr lang="nl-NL" dirty="0"/>
          </a:p>
        </p:txBody>
      </p:sp>
      <p:sp>
        <p:nvSpPr>
          <p:cNvPr id="6" name="Rechthoek 5"/>
          <p:cNvSpPr/>
          <p:nvPr/>
        </p:nvSpPr>
        <p:spPr>
          <a:xfrm>
            <a:off x="3757594" y="1213816"/>
            <a:ext cx="2953116" cy="369332"/>
          </a:xfrm>
          <a:prstGeom prst="rect">
            <a:avLst/>
          </a:prstGeom>
        </p:spPr>
        <p:txBody>
          <a:bodyPr wrap="none">
            <a:spAutoFit/>
          </a:bodyPr>
          <a:lstStyle/>
          <a:p>
            <a:r>
              <a:rPr lang="nl-NL" u="sng" dirty="0">
                <a:solidFill>
                  <a:srgbClr val="1F497D"/>
                </a:solidFill>
                <a:latin typeface="Calibri" panose="020F0502020204030204" pitchFamily="34" charset="0"/>
                <a:ea typeface="Calibri" panose="020F0502020204030204" pitchFamily="34" charset="0"/>
                <a:cs typeface="Times New Roman" panose="02020603050405020304" pitchFamily="18" charset="0"/>
                <a:hlinkClick r:id="rId5"/>
              </a:rPr>
              <a:t>http://youtu.be/aW2GFlTxxj4</a:t>
            </a:r>
            <a:endParaRPr lang="nl-NL" dirty="0"/>
          </a:p>
        </p:txBody>
      </p:sp>
      <p:sp>
        <p:nvSpPr>
          <p:cNvPr id="7" name="Tijdelijke aanduiding voor dianummer 6"/>
          <p:cNvSpPr>
            <a:spLocks noGrp="1"/>
          </p:cNvSpPr>
          <p:nvPr>
            <p:ph type="sldNum" sz="quarter" idx="12"/>
          </p:nvPr>
        </p:nvSpPr>
        <p:spPr/>
        <p:txBody>
          <a:bodyPr/>
          <a:lstStyle/>
          <a:p>
            <a:fld id="{2066355A-084C-D24E-9AD2-7E4FC41EA627}" type="slidenum">
              <a:rPr lang="en-US" smtClean="0"/>
              <a:t>13</a:t>
            </a:fld>
            <a:endParaRPr lang="en-US"/>
          </a:p>
        </p:txBody>
      </p:sp>
    </p:spTree>
    <p:extLst>
      <p:ext uri="{BB962C8B-B14F-4D97-AF65-F5344CB8AC3E}">
        <p14:creationId xmlns:p14="http://schemas.microsoft.com/office/powerpoint/2010/main" val="3317572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28650" y="365126"/>
            <a:ext cx="7399734" cy="1325563"/>
          </a:xfrm>
        </p:spPr>
        <p:txBody>
          <a:bodyPr>
            <a:normAutofit/>
          </a:bodyPr>
          <a:lstStyle/>
          <a:p>
            <a:pPr algn="l"/>
            <a:r>
              <a:rPr lang="nl-NL" sz="3200" b="1" dirty="0" smtClean="0">
                <a:solidFill>
                  <a:srgbClr val="940968"/>
                </a:solidFill>
                <a:latin typeface="Calibri" panose="020F0502020204030204" pitchFamily="34" charset="0"/>
              </a:rPr>
              <a:t>Voorbeeld: loonkostensubsidie voor mensen in de Participatiewet</a:t>
            </a:r>
            <a:endParaRPr lang="nl-NL" sz="3200" b="1" dirty="0">
              <a:solidFill>
                <a:srgbClr val="940968"/>
              </a:solidFill>
              <a:latin typeface="Calibri" panose="020F0502020204030204" pitchFamily="34" charset="0"/>
            </a:endParaRPr>
          </a:p>
        </p:txBody>
      </p:sp>
      <p:sp>
        <p:nvSpPr>
          <p:cNvPr id="6" name="Tijdelijke aanduiding voor inhoud 5"/>
          <p:cNvSpPr>
            <a:spLocks noGrp="1"/>
          </p:cNvSpPr>
          <p:nvPr>
            <p:ph idx="1"/>
          </p:nvPr>
        </p:nvSpPr>
        <p:spPr>
          <a:xfrm>
            <a:off x="386080" y="1600200"/>
            <a:ext cx="8229600" cy="4525963"/>
          </a:xfrm>
        </p:spPr>
        <p:txBody>
          <a:bodyPr>
            <a:normAutofit fontScale="40000" lnSpcReduction="20000"/>
          </a:bodyPr>
          <a:lstStyle/>
          <a:p>
            <a:pPr marL="457200" indent="-457200">
              <a:lnSpc>
                <a:spcPct val="170000"/>
              </a:lnSpc>
              <a:buFont typeface="Arial" panose="020B0604020202020204" pitchFamily="34" charset="0"/>
              <a:buChar char="•"/>
              <a:tabLst>
                <a:tab pos="263525" algn="l"/>
              </a:tabLst>
            </a:pPr>
            <a:r>
              <a:rPr lang="nl-NL" sz="3800" dirty="0">
                <a:solidFill>
                  <a:srgbClr val="62656C"/>
                </a:solidFill>
                <a:cs typeface="Times New Roman" panose="02020603050405020304" pitchFamily="18" charset="0"/>
              </a:rPr>
              <a:t>Doelgroep: mensen die niet zelfstandig het minimumloon kunnen verdienen.</a:t>
            </a:r>
          </a:p>
          <a:p>
            <a:pPr marL="457200" indent="-457200">
              <a:lnSpc>
                <a:spcPct val="170000"/>
              </a:lnSpc>
              <a:buFont typeface="Arial" panose="020B0604020202020204" pitchFamily="34" charset="0"/>
              <a:buChar char="•"/>
              <a:tabLst>
                <a:tab pos="263525" algn="l"/>
              </a:tabLst>
            </a:pPr>
            <a:r>
              <a:rPr lang="nl-NL" sz="3800" dirty="0">
                <a:solidFill>
                  <a:srgbClr val="62656C"/>
                </a:solidFill>
                <a:cs typeface="Times New Roman" panose="02020603050405020304" pitchFamily="18" charset="0"/>
              </a:rPr>
              <a:t>Voorbeeldberekening:</a:t>
            </a:r>
          </a:p>
          <a:p>
            <a:pPr marL="457200" indent="-457200">
              <a:lnSpc>
                <a:spcPct val="170000"/>
              </a:lnSpc>
              <a:buFont typeface="Arial" panose="020B0604020202020204" pitchFamily="34" charset="0"/>
              <a:buChar char="•"/>
              <a:tabLst>
                <a:tab pos="263525" algn="l"/>
              </a:tabLst>
            </a:pPr>
            <a:endParaRPr lang="nl-NL" sz="3000" dirty="0">
              <a:solidFill>
                <a:srgbClr val="62656C"/>
              </a:solidFill>
              <a:cs typeface="Times New Roman" panose="02020603050405020304" pitchFamily="18" charset="0"/>
            </a:endParaRPr>
          </a:p>
          <a:p>
            <a:endParaRPr lang="nl-NL" sz="2700" dirty="0" smtClean="0">
              <a:latin typeface="Calibri" panose="020F0502020204030204" pitchFamily="34" charset="0"/>
            </a:endParaRPr>
          </a:p>
          <a:p>
            <a:endParaRPr lang="nl-NL" sz="2700" dirty="0">
              <a:latin typeface="Calibri" panose="020F0502020204030204" pitchFamily="34" charset="0"/>
            </a:endParaRPr>
          </a:p>
          <a:p>
            <a:endParaRPr lang="nl-NL" sz="2700" dirty="0" smtClean="0">
              <a:latin typeface="Calibri" panose="020F0502020204030204" pitchFamily="34" charset="0"/>
            </a:endParaRPr>
          </a:p>
          <a:p>
            <a:endParaRPr lang="nl-NL" sz="2700" dirty="0">
              <a:latin typeface="Calibri" panose="020F0502020204030204" pitchFamily="34" charset="0"/>
            </a:endParaRPr>
          </a:p>
          <a:p>
            <a:endParaRPr lang="nl-NL" sz="2700" dirty="0" smtClean="0">
              <a:latin typeface="Calibri" panose="020F0502020204030204" pitchFamily="34" charset="0"/>
            </a:endParaRPr>
          </a:p>
          <a:p>
            <a:endParaRPr lang="nl-NL" sz="2700" dirty="0" smtClean="0">
              <a:latin typeface="Calibri" panose="020F0502020204030204" pitchFamily="34" charset="0"/>
            </a:endParaRPr>
          </a:p>
          <a:p>
            <a:endParaRPr lang="nl-NL" sz="2700" dirty="0">
              <a:latin typeface="Calibri" panose="020F0502020204030204" pitchFamily="34" charset="0"/>
            </a:endParaRPr>
          </a:p>
          <a:p>
            <a:endParaRPr lang="nl-NL" sz="2700" dirty="0" smtClean="0">
              <a:latin typeface="Calibri" panose="020F0502020204030204" pitchFamily="34" charset="0"/>
            </a:endParaRPr>
          </a:p>
          <a:p>
            <a:endParaRPr lang="nl-NL" sz="2700" dirty="0" smtClean="0">
              <a:latin typeface="Calibri" panose="020F0502020204030204" pitchFamily="34" charset="0"/>
            </a:endParaRPr>
          </a:p>
          <a:p>
            <a:pPr marL="342900" indent="-342900"/>
            <a:endParaRPr lang="nl-NL" sz="2700" dirty="0" smtClean="0">
              <a:latin typeface="Calibri" panose="020F0502020204030204" pitchFamily="34" charset="0"/>
              <a:cs typeface="Times New Roman" panose="02020603050405020304" pitchFamily="18" charset="0"/>
            </a:endParaRPr>
          </a:p>
          <a:p>
            <a:pPr marL="457200" indent="-457200">
              <a:lnSpc>
                <a:spcPct val="170000"/>
              </a:lnSpc>
              <a:buFont typeface="Arial" panose="020B0604020202020204" pitchFamily="34" charset="0"/>
              <a:buChar char="•"/>
              <a:tabLst>
                <a:tab pos="263525" algn="l"/>
              </a:tabLst>
            </a:pPr>
            <a:r>
              <a:rPr lang="nl-NL" sz="3800" dirty="0">
                <a:solidFill>
                  <a:srgbClr val="62656C"/>
                </a:solidFill>
                <a:cs typeface="Times New Roman" panose="02020603050405020304" pitchFamily="18" charset="0"/>
              </a:rPr>
              <a:t>Maximale hoogte: 70% WML</a:t>
            </a:r>
          </a:p>
          <a:p>
            <a:pPr marL="457200" indent="-457200">
              <a:lnSpc>
                <a:spcPct val="170000"/>
              </a:lnSpc>
              <a:buFont typeface="Arial" panose="020B0604020202020204" pitchFamily="34" charset="0"/>
              <a:buChar char="•"/>
              <a:tabLst>
                <a:tab pos="263525" algn="l"/>
              </a:tabLst>
            </a:pPr>
            <a:r>
              <a:rPr lang="nl-NL" sz="3800" dirty="0">
                <a:solidFill>
                  <a:srgbClr val="62656C"/>
                </a:solidFill>
                <a:cs typeface="Times New Roman" panose="02020603050405020304" pitchFamily="18" charset="0"/>
              </a:rPr>
              <a:t>Verschil tussen WML en </a:t>
            </a:r>
            <a:r>
              <a:rPr lang="nl-NL" sz="3800" dirty="0" err="1">
                <a:solidFill>
                  <a:srgbClr val="62656C"/>
                </a:solidFill>
                <a:cs typeface="Times New Roman" panose="02020603050405020304" pitchFamily="18" charset="0"/>
              </a:rPr>
              <a:t>CAO-loon</a:t>
            </a:r>
            <a:r>
              <a:rPr lang="nl-NL" sz="3800" dirty="0">
                <a:solidFill>
                  <a:srgbClr val="62656C"/>
                </a:solidFill>
                <a:cs typeface="Times New Roman" panose="02020603050405020304" pitchFamily="18" charset="0"/>
              </a:rPr>
              <a:t> is voor rekening van de werkgever. Afspraak: in cao komen specifieke loonschalen.</a:t>
            </a:r>
          </a:p>
          <a:p>
            <a:pPr marL="457200" indent="-457200">
              <a:lnSpc>
                <a:spcPct val="170000"/>
              </a:lnSpc>
              <a:buFont typeface="Arial" panose="020B0604020202020204" pitchFamily="34" charset="0"/>
              <a:buChar char="•"/>
              <a:tabLst>
                <a:tab pos="263525" algn="l"/>
              </a:tabLst>
            </a:pPr>
            <a:r>
              <a:rPr lang="nl-NL" sz="3800" dirty="0">
                <a:solidFill>
                  <a:srgbClr val="62656C"/>
                </a:solidFill>
                <a:cs typeface="Times New Roman" panose="02020603050405020304" pitchFamily="18" charset="0"/>
              </a:rPr>
              <a:t>Loonwaarde jaarlijks opnieuw vastgesteld, duur van de subsidie kan onbeperkt zijn</a:t>
            </a:r>
          </a:p>
          <a:p>
            <a:pPr marL="457200" indent="-457200">
              <a:lnSpc>
                <a:spcPct val="170000"/>
              </a:lnSpc>
              <a:buFont typeface="Arial" panose="020B0604020202020204" pitchFamily="34" charset="0"/>
              <a:buChar char="•"/>
              <a:tabLst>
                <a:tab pos="263525" algn="l"/>
              </a:tabLst>
            </a:pPr>
            <a:endParaRPr lang="nl-NL" sz="3400" dirty="0">
              <a:solidFill>
                <a:srgbClr val="62656C"/>
              </a:solidFill>
              <a:cs typeface="Times New Roman" panose="02020603050405020304" pitchFamily="18" charset="0"/>
            </a:endParaRPr>
          </a:p>
          <a:p>
            <a:endParaRPr lang="nl-NL" dirty="0">
              <a:latin typeface="Calibri Light" panose="020F0302020204030204" pitchFamily="34" charset="0"/>
            </a:endParaRPr>
          </a:p>
          <a:p>
            <a:endParaRPr lang="nl-NL" dirty="0" smtClean="0">
              <a:latin typeface="Calibri Light" panose="020F030202020403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14</a:t>
            </a:fld>
            <a:endParaRPr lang="nl-NL"/>
          </a:p>
        </p:txBody>
      </p:sp>
      <p:sp>
        <p:nvSpPr>
          <p:cNvPr id="2" name="Afgeronde rechthoek 1"/>
          <p:cNvSpPr/>
          <p:nvPr/>
        </p:nvSpPr>
        <p:spPr>
          <a:xfrm>
            <a:off x="944880" y="2567568"/>
            <a:ext cx="6847840" cy="1760592"/>
          </a:xfrm>
          <a:prstGeom prst="roundRect">
            <a:avLst/>
          </a:prstGeom>
          <a:solidFill>
            <a:srgbClr val="F15A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600" dirty="0" smtClean="0"/>
          </a:p>
          <a:p>
            <a:pPr algn="ctr"/>
            <a:r>
              <a:rPr lang="nl-NL" sz="1600" dirty="0" smtClean="0"/>
              <a:t>Loonwaarde = 50%</a:t>
            </a:r>
          </a:p>
          <a:p>
            <a:pPr algn="ctr"/>
            <a:r>
              <a:rPr lang="nl-NL" sz="1600" dirty="0" smtClean="0"/>
              <a:t>Loonkosten bij minimumloon: € 19.500 (inclusief </a:t>
            </a:r>
            <a:r>
              <a:rPr lang="nl-NL" sz="1600" dirty="0" err="1" smtClean="0"/>
              <a:t>vakantieteoslag</a:t>
            </a:r>
            <a:r>
              <a:rPr lang="nl-NL" sz="1600" dirty="0" smtClean="0"/>
              <a:t>)</a:t>
            </a:r>
          </a:p>
          <a:p>
            <a:pPr algn="ctr"/>
            <a:r>
              <a:rPr lang="nl-NL" sz="1600" dirty="0" smtClean="0"/>
              <a:t>Werkgeverslasten (wettelijk vastgelegd): 23%</a:t>
            </a:r>
          </a:p>
          <a:p>
            <a:pPr algn="ctr"/>
            <a:endParaRPr lang="nl-NL" sz="1600" dirty="0" smtClean="0"/>
          </a:p>
          <a:p>
            <a:pPr algn="ctr"/>
            <a:r>
              <a:rPr lang="nl-NL" sz="1600" dirty="0" smtClean="0"/>
              <a:t>Subsidie:</a:t>
            </a:r>
          </a:p>
          <a:p>
            <a:pPr algn="ctr"/>
            <a:r>
              <a:rPr lang="nl-NL" sz="1600" dirty="0" smtClean="0">
                <a:solidFill>
                  <a:srgbClr val="940968"/>
                </a:solidFill>
                <a:cs typeface="Times New Roman" panose="02020603050405020304" pitchFamily="18" charset="0"/>
              </a:rPr>
              <a:t>(</a:t>
            </a:r>
            <a:r>
              <a:rPr lang="nl-NL" sz="1600" dirty="0">
                <a:solidFill>
                  <a:srgbClr val="940968"/>
                </a:solidFill>
                <a:cs typeface="Times New Roman" panose="02020603050405020304" pitchFamily="18" charset="0"/>
              </a:rPr>
              <a:t>100%-loonwaarde) x WML </a:t>
            </a:r>
            <a:r>
              <a:rPr lang="nl-NL" sz="1600" dirty="0" smtClean="0">
                <a:solidFill>
                  <a:srgbClr val="940968"/>
                </a:solidFill>
                <a:cs typeface="Times New Roman" panose="02020603050405020304" pitchFamily="18" charset="0"/>
              </a:rPr>
              <a:t>+ 23% </a:t>
            </a:r>
            <a:r>
              <a:rPr lang="nl-NL" sz="1600" dirty="0">
                <a:solidFill>
                  <a:srgbClr val="940968"/>
                </a:solidFill>
                <a:cs typeface="Times New Roman" panose="02020603050405020304" pitchFamily="18" charset="0"/>
              </a:rPr>
              <a:t>voor </a:t>
            </a:r>
            <a:r>
              <a:rPr lang="nl-NL" sz="1600" dirty="0" smtClean="0">
                <a:solidFill>
                  <a:srgbClr val="940968"/>
                </a:solidFill>
                <a:cs typeface="Times New Roman" panose="02020603050405020304" pitchFamily="18" charset="0"/>
              </a:rPr>
              <a:t>werkgeverslasten</a:t>
            </a:r>
          </a:p>
          <a:p>
            <a:pPr algn="ctr"/>
            <a:r>
              <a:rPr lang="nl-NL" sz="1600" dirty="0" smtClean="0">
                <a:solidFill>
                  <a:schemeClr val="bg1"/>
                </a:solidFill>
                <a:cs typeface="Times New Roman" panose="02020603050405020304" pitchFamily="18" charset="0"/>
              </a:rPr>
              <a:t>0,50 x € 19.500 x 1,23 =  </a:t>
            </a:r>
            <a:r>
              <a:rPr lang="nl-NL" sz="1600" b="1" dirty="0" smtClean="0">
                <a:solidFill>
                  <a:schemeClr val="bg1"/>
                </a:solidFill>
                <a:cs typeface="Times New Roman" panose="02020603050405020304" pitchFamily="18" charset="0"/>
              </a:rPr>
              <a:t>€ 11.992</a:t>
            </a:r>
            <a:endParaRPr lang="nl-NL" sz="1600" b="1" dirty="0">
              <a:solidFill>
                <a:schemeClr val="bg1"/>
              </a:solidFill>
              <a:cs typeface="Times New Roman" panose="02020603050405020304" pitchFamily="18" charset="0"/>
            </a:endParaRPr>
          </a:p>
          <a:p>
            <a:endParaRPr lang="nl-NL" dirty="0"/>
          </a:p>
        </p:txBody>
      </p:sp>
    </p:spTree>
    <p:extLst>
      <p:ext uri="{BB962C8B-B14F-4D97-AF65-F5344CB8AC3E}">
        <p14:creationId xmlns:p14="http://schemas.microsoft.com/office/powerpoint/2010/main" val="3201589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28650" y="365126"/>
            <a:ext cx="7399734" cy="1325563"/>
          </a:xfrm>
        </p:spPr>
        <p:txBody>
          <a:bodyPr>
            <a:normAutofit/>
          </a:bodyPr>
          <a:lstStyle/>
          <a:p>
            <a:pPr algn="l"/>
            <a:r>
              <a:rPr lang="nl-NL" sz="3200" b="1" dirty="0" smtClean="0">
                <a:solidFill>
                  <a:srgbClr val="940968"/>
                </a:solidFill>
                <a:latin typeface="Calibri" panose="020F0502020204030204" pitchFamily="34" charset="0"/>
              </a:rPr>
              <a:t>Loondispensatie voor mensen </a:t>
            </a:r>
            <a:br>
              <a:rPr lang="nl-NL" sz="3200" b="1" dirty="0" smtClean="0">
                <a:solidFill>
                  <a:srgbClr val="940968"/>
                </a:solidFill>
                <a:latin typeface="Calibri" panose="020F0502020204030204" pitchFamily="34" charset="0"/>
              </a:rPr>
            </a:br>
            <a:r>
              <a:rPr lang="nl-NL" sz="3200" b="1" dirty="0" smtClean="0">
                <a:solidFill>
                  <a:srgbClr val="940968"/>
                </a:solidFill>
                <a:latin typeface="Calibri" panose="020F0502020204030204" pitchFamily="34" charset="0"/>
              </a:rPr>
              <a:t>in de Wajong</a:t>
            </a:r>
            <a:endParaRPr lang="nl-NL" sz="3200" b="1" dirty="0">
              <a:solidFill>
                <a:srgbClr val="940968"/>
              </a:solidFill>
              <a:latin typeface="Calibri" panose="020F0502020204030204" pitchFamily="34" charset="0"/>
            </a:endParaRPr>
          </a:p>
        </p:txBody>
      </p:sp>
      <p:sp>
        <p:nvSpPr>
          <p:cNvPr id="6" name="Tijdelijke aanduiding voor inhoud 5"/>
          <p:cNvSpPr>
            <a:spLocks noGrp="1"/>
          </p:cNvSpPr>
          <p:nvPr>
            <p:ph idx="1"/>
          </p:nvPr>
        </p:nvSpPr>
        <p:spPr>
          <a:xfrm>
            <a:off x="457200" y="1325880"/>
            <a:ext cx="8229600" cy="4525963"/>
          </a:xfrm>
        </p:spPr>
        <p:txBody>
          <a:bodyPr>
            <a:normAutofit/>
          </a:bodyPr>
          <a:lstStyle/>
          <a:p>
            <a:endParaRPr lang="nl-NL" sz="2100" dirty="0" smtClean="0">
              <a:latin typeface="Calibri" panose="020F0502020204030204" pitchFamily="34"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Doelgroep: mensen met een </a:t>
            </a:r>
            <a:r>
              <a:rPr lang="nl-NL" sz="2100" dirty="0" smtClean="0">
                <a:solidFill>
                  <a:srgbClr val="62656C"/>
                </a:solidFill>
                <a:cs typeface="Times New Roman" panose="02020603050405020304" pitchFamily="18" charset="0"/>
              </a:rPr>
              <a:t>Wajong-uitkering</a:t>
            </a:r>
            <a:r>
              <a:rPr lang="nl-NL" sz="1000" dirty="0" smtClean="0">
                <a:solidFill>
                  <a:srgbClr val="62656C"/>
                </a:solidFill>
                <a:cs typeface="Times New Roman" panose="02020603050405020304" pitchFamily="18" charset="0"/>
              </a:rPr>
              <a:t>  </a:t>
            </a:r>
            <a:r>
              <a:rPr lang="nl-NL" sz="2100" dirty="0" smtClean="0">
                <a:solidFill>
                  <a:srgbClr val="62656C"/>
                </a:solidFill>
                <a:cs typeface="Times New Roman" panose="02020603050405020304" pitchFamily="18" charset="0"/>
              </a:rPr>
              <a:t>met loonwaarde &lt; 75%</a:t>
            </a:r>
            <a:r>
              <a:rPr lang="nl-NL" sz="1000" dirty="0" smtClean="0">
                <a:solidFill>
                  <a:srgbClr val="62656C"/>
                </a:solidFill>
                <a:cs typeface="Times New Roman" panose="02020603050405020304" pitchFamily="18" charset="0"/>
              </a:rPr>
              <a:t/>
            </a:r>
            <a:br>
              <a:rPr lang="nl-NL" sz="1000" dirty="0" smtClean="0">
                <a:solidFill>
                  <a:srgbClr val="62656C"/>
                </a:solidFill>
                <a:cs typeface="Times New Roman" panose="02020603050405020304" pitchFamily="18" charset="0"/>
              </a:rPr>
            </a:br>
            <a:endParaRPr lang="nl-NL" sz="1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Duur van loonvermindering: half jaar tot vijf jaar (met mogelijkheid tot </a:t>
            </a:r>
            <a:r>
              <a:rPr lang="nl-NL" sz="2100" dirty="0" smtClean="0">
                <a:solidFill>
                  <a:srgbClr val="62656C"/>
                </a:solidFill>
                <a:cs typeface="Times New Roman" panose="02020603050405020304" pitchFamily="18" charset="0"/>
              </a:rPr>
              <a:t>verlenging</a:t>
            </a:r>
            <a:br>
              <a:rPr lang="nl-NL" sz="2100" dirty="0" smtClean="0">
                <a:solidFill>
                  <a:srgbClr val="62656C"/>
                </a:solidFill>
                <a:cs typeface="Times New Roman" panose="02020603050405020304" pitchFamily="18" charset="0"/>
              </a:rPr>
            </a:br>
            <a:endParaRPr lang="nl-NL" sz="1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Werknemer ontvangt aanvulling op het loon (ofwel: loonwaarde wordt verrekend met uitkering</a:t>
            </a:r>
            <a:r>
              <a:rPr lang="nl-NL" sz="2100" dirty="0" smtClean="0">
                <a:solidFill>
                  <a:srgbClr val="62656C"/>
                </a:solidFill>
                <a:cs typeface="Times New Roman" panose="02020603050405020304" pitchFamily="18" charset="0"/>
              </a:rPr>
              <a:t>)</a:t>
            </a:r>
            <a:r>
              <a:rPr lang="nl-NL" sz="2100" smtClean="0">
                <a:solidFill>
                  <a:srgbClr val="62656C"/>
                </a:solidFill>
                <a:cs typeface="Times New Roman" panose="02020603050405020304" pitchFamily="18" charset="0"/>
              </a:rPr>
              <a:t/>
            </a:r>
            <a:br>
              <a:rPr lang="nl-NL" sz="2100" smtClean="0">
                <a:solidFill>
                  <a:srgbClr val="62656C"/>
                </a:solidFill>
                <a:cs typeface="Times New Roman" panose="02020603050405020304" pitchFamily="18" charset="0"/>
              </a:rPr>
            </a:br>
            <a:endParaRPr lang="nl-NL" dirty="0" smtClean="0">
              <a:latin typeface="Calibri Light" panose="020F0302020204030204" pitchFamily="34" charset="0"/>
            </a:endParaRPr>
          </a:p>
          <a:p>
            <a:pPr marL="0" indent="0">
              <a:buNone/>
            </a:pPr>
            <a:endParaRPr lang="nl-NL" dirty="0" smtClean="0">
              <a:latin typeface="Calibri Light" panose="020F0302020204030204" pitchFamily="34" charset="0"/>
            </a:endParaRPr>
          </a:p>
          <a:p>
            <a:endParaRPr lang="nl-NL" dirty="0">
              <a:latin typeface="Calibri Light" panose="020F0302020204030204" pitchFamily="34" charset="0"/>
            </a:endParaRPr>
          </a:p>
          <a:p>
            <a:endParaRPr lang="nl-NL" dirty="0" smtClean="0">
              <a:latin typeface="Calibri Light" panose="020F030202020403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15</a:t>
            </a:fld>
            <a:endParaRPr lang="nl-NL"/>
          </a:p>
        </p:txBody>
      </p:sp>
    </p:spTree>
    <p:extLst>
      <p:ext uri="{BB962C8B-B14F-4D97-AF65-F5344CB8AC3E}">
        <p14:creationId xmlns:p14="http://schemas.microsoft.com/office/powerpoint/2010/main" val="234873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1308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643672"/>
            <a:ext cx="8051642" cy="7956024"/>
          </a:xfrm>
          <a:prstGeom prst="rect">
            <a:avLst/>
          </a:prstGeom>
          <a:noFill/>
        </p:spPr>
        <p:txBody>
          <a:bodyPr wrap="square" rtlCol="0">
            <a:spAutoFit/>
          </a:bodyPr>
          <a:lstStyle/>
          <a:p>
            <a:pPr>
              <a:tabLst>
                <a:tab pos="263525" algn="l"/>
              </a:tabLst>
            </a:pPr>
            <a:r>
              <a:rPr lang="nl-NL" sz="3200" b="1" dirty="0">
                <a:solidFill>
                  <a:srgbClr val="940968"/>
                </a:solidFill>
                <a:latin typeface="Calibri" panose="020F0502020204030204" pitchFamily="34" charset="0"/>
              </a:rPr>
              <a:t>H</a:t>
            </a:r>
            <a:r>
              <a:rPr lang="nl-NL" sz="3200" b="1" dirty="0" smtClean="0">
                <a:solidFill>
                  <a:srgbClr val="940968"/>
                </a:solidFill>
                <a:latin typeface="Calibri" panose="020F0502020204030204" pitchFamily="34" charset="0"/>
              </a:rPr>
              <a:t>et arbeidscontract</a:t>
            </a:r>
          </a:p>
          <a:p>
            <a:pPr>
              <a:tabLst>
                <a:tab pos="263525" algn="l"/>
              </a:tabLst>
            </a:pPr>
            <a:endParaRPr lang="nl-NL" sz="2100" dirty="0" smtClean="0">
              <a:latin typeface="Calibri" panose="020F0502020204030204" pitchFamily="34" charset="0"/>
              <a:ea typeface="Verdana" panose="020B0604030504040204" pitchFamily="34" charset="0"/>
              <a:cs typeface="Times New Roman" panose="02020603050405020304" pitchFamily="18" charset="0"/>
            </a:endParaRPr>
          </a:p>
          <a:p>
            <a:pPr>
              <a:tabLst>
                <a:tab pos="263525" algn="l"/>
              </a:tabLst>
            </a:pPr>
            <a:endParaRPr lang="nl-NL" sz="2100" dirty="0" smtClean="0">
              <a:latin typeface="Calibri" panose="020F0502020204030204" pitchFamily="34" charset="0"/>
              <a:ea typeface="Verdana" panose="020B0604030504040204" pitchFamily="34" charset="0"/>
              <a:cs typeface="Times New Roman" panose="02020603050405020304" pitchFamily="18" charset="0"/>
            </a:endParaRPr>
          </a:p>
          <a:p>
            <a:pPr>
              <a:lnSpc>
                <a:spcPct val="150000"/>
              </a:lnSpc>
              <a:tabLst>
                <a:tab pos="263525" algn="l"/>
              </a:tabLst>
            </a:pPr>
            <a:r>
              <a:rPr lang="nl-NL" sz="2100" dirty="0">
                <a:solidFill>
                  <a:srgbClr val="62656C"/>
                </a:solidFill>
                <a:cs typeface="Times New Roman" panose="02020603050405020304" pitchFamily="18" charset="0"/>
              </a:rPr>
              <a:t>Het gaat om gewone contracten, met één verschil: </a:t>
            </a:r>
          </a:p>
          <a:p>
            <a:pPr marL="457200" indent="-457200">
              <a:lnSpc>
                <a:spcPct val="150000"/>
              </a:lnSpc>
              <a:buFont typeface="Arial" panose="020B0604020202020204" pitchFamily="34" charset="0"/>
              <a:buChar char="•"/>
              <a:tabLst>
                <a:tab pos="263525" algn="l"/>
              </a:tabLst>
            </a:pPr>
            <a:r>
              <a:rPr lang="nl-NL" sz="2100" dirty="0" smtClean="0">
                <a:solidFill>
                  <a:srgbClr val="62656C"/>
                </a:solidFill>
                <a:cs typeface="Times New Roman" panose="02020603050405020304" pitchFamily="18" charset="0"/>
              </a:rPr>
              <a:t>Na </a:t>
            </a:r>
            <a:r>
              <a:rPr lang="nl-NL" sz="2100" dirty="0">
                <a:solidFill>
                  <a:srgbClr val="62656C"/>
                </a:solidFill>
                <a:cs typeface="Times New Roman" panose="02020603050405020304" pitchFamily="18" charset="0"/>
              </a:rPr>
              <a:t>een proefplaatsing (met behoud van uitkering) mag er geen proeftijd meer bestaan</a:t>
            </a:r>
            <a:r>
              <a:rPr lang="nl-NL" sz="2100" dirty="0" smtClean="0">
                <a:solidFill>
                  <a:srgbClr val="62656C"/>
                </a:solidFill>
                <a:cs typeface="Times New Roman" panose="02020603050405020304" pitchFamily="18" charset="0"/>
              </a:rPr>
              <a:t>.</a:t>
            </a:r>
            <a:endParaRPr lang="nl-NL" sz="2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In cao soms specifieke maatregelen en/of schalen. </a:t>
            </a:r>
          </a:p>
          <a:p>
            <a:pPr marL="457200" indent="-457200">
              <a:lnSpc>
                <a:spcPct val="150000"/>
              </a:lnSpc>
              <a:buFont typeface="Arial" panose="020B0604020202020204" pitchFamily="34" charset="0"/>
              <a:buChar char="•"/>
              <a:tabLst>
                <a:tab pos="263525" algn="l"/>
              </a:tabLst>
            </a:pPr>
            <a:r>
              <a:rPr lang="nl-NL" sz="2100" dirty="0" smtClean="0">
                <a:solidFill>
                  <a:srgbClr val="62656C"/>
                </a:solidFill>
                <a:cs typeface="Times New Roman" panose="02020603050405020304" pitchFamily="18" charset="0"/>
              </a:rPr>
              <a:t>Bedoeling is: lage loonschalen.</a:t>
            </a:r>
          </a:p>
          <a:p>
            <a:pPr marL="457200" indent="-457200">
              <a:lnSpc>
                <a:spcPct val="150000"/>
              </a:lnSpc>
              <a:buFont typeface="Arial" panose="020B0604020202020204" pitchFamily="34" charset="0"/>
              <a:buChar char="•"/>
              <a:tabLst>
                <a:tab pos="263525" algn="l"/>
              </a:tabLst>
            </a:pPr>
            <a:r>
              <a:rPr lang="nl-NL" sz="2100" dirty="0" smtClean="0">
                <a:solidFill>
                  <a:srgbClr val="62656C"/>
                </a:solidFill>
                <a:cs typeface="Times New Roman" panose="02020603050405020304" pitchFamily="18" charset="0"/>
              </a:rPr>
              <a:t>25.5 uur is 1 FTE</a:t>
            </a: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r>
              <a:rPr lang="nl-NL" sz="2400" dirty="0" smtClean="0">
                <a:latin typeface="Times New Roman" panose="02020603050405020304" pitchFamily="18" charset="0"/>
                <a:ea typeface="Verdana" panose="020B0604030504040204" pitchFamily="34" charset="0"/>
                <a:cs typeface="Times New Roman" panose="02020603050405020304" pitchFamily="18" charset="0"/>
              </a:rPr>
              <a:t>	</a:t>
            </a: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17</a:t>
            </a:fld>
            <a:endParaRPr lang="nl-NL"/>
          </a:p>
        </p:txBody>
      </p:sp>
    </p:spTree>
    <p:extLst>
      <p:ext uri="{BB962C8B-B14F-4D97-AF65-F5344CB8AC3E}">
        <p14:creationId xmlns:p14="http://schemas.microsoft.com/office/powerpoint/2010/main" val="1187929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855498"/>
          </a:xfrm>
        </p:spPr>
        <p:txBody>
          <a:bodyPr>
            <a:normAutofit fontScale="90000"/>
          </a:bodyPr>
          <a:lstStyle/>
          <a:p>
            <a:r>
              <a:rPr lang="nl-NL" dirty="0">
                <a:solidFill>
                  <a:srgbClr val="940968"/>
                </a:solidFill>
              </a:rPr>
              <a:t>Programma</a:t>
            </a:r>
            <a:br>
              <a:rPr lang="nl-NL" dirty="0">
                <a:solidFill>
                  <a:srgbClr val="940968"/>
                </a:solidFill>
              </a:rPr>
            </a:br>
            <a:r>
              <a:rPr lang="nl-NL" sz="2200" dirty="0">
                <a:solidFill>
                  <a:srgbClr val="940968"/>
                </a:solidFill>
              </a:rPr>
              <a:t>rondje</a:t>
            </a:r>
            <a:br>
              <a:rPr lang="nl-NL" sz="2200" dirty="0">
                <a:solidFill>
                  <a:srgbClr val="940968"/>
                </a:solidFill>
              </a:rPr>
            </a:br>
            <a:r>
              <a:rPr lang="nl-NL" sz="2200" dirty="0">
                <a:solidFill>
                  <a:srgbClr val="940968"/>
                </a:solidFill>
              </a:rPr>
              <a:t>casus</a:t>
            </a:r>
            <a:br>
              <a:rPr lang="nl-NL" sz="2200" dirty="0">
                <a:solidFill>
                  <a:srgbClr val="940968"/>
                </a:solidFill>
              </a:rPr>
            </a:br>
            <a:r>
              <a:rPr lang="nl-NL" sz="2200" dirty="0" smtClean="0">
                <a:solidFill>
                  <a:srgbClr val="940968"/>
                </a:solidFill>
              </a:rPr>
              <a:t>participatiewet</a:t>
            </a:r>
            <a:br>
              <a:rPr lang="nl-NL" sz="2200" dirty="0" smtClean="0">
                <a:solidFill>
                  <a:srgbClr val="940968"/>
                </a:solidFill>
              </a:rPr>
            </a:br>
            <a:r>
              <a:rPr lang="nl-NL" sz="2200" dirty="0" smtClean="0">
                <a:solidFill>
                  <a:srgbClr val="940968"/>
                </a:solidFill>
              </a:rPr>
              <a:t>vragen</a:t>
            </a:r>
            <a:r>
              <a:rPr lang="nl-NL" sz="2200" dirty="0">
                <a:solidFill>
                  <a:srgbClr val="940968"/>
                </a:solidFill>
              </a:rPr>
              <a:t/>
            </a:r>
            <a:br>
              <a:rPr lang="nl-NL" sz="2200" dirty="0">
                <a:solidFill>
                  <a:srgbClr val="940968"/>
                </a:solidFill>
              </a:rPr>
            </a:br>
            <a:endParaRPr lang="nl-NL" sz="2200" dirty="0"/>
          </a:p>
        </p:txBody>
      </p:sp>
      <p:sp>
        <p:nvSpPr>
          <p:cNvPr id="3" name="Tijdelijke aanduiding voor inhoud 2"/>
          <p:cNvSpPr>
            <a:spLocks noGrp="1"/>
          </p:cNvSpPr>
          <p:nvPr>
            <p:ph idx="1"/>
          </p:nvPr>
        </p:nvSpPr>
        <p:spPr>
          <a:xfrm>
            <a:off x="457200" y="2296391"/>
            <a:ext cx="8229600" cy="3829772"/>
          </a:xfrm>
        </p:spPr>
        <p:txBody>
          <a:bodyPr>
            <a:normAutofit fontScale="47500" lnSpcReduction="20000"/>
          </a:bodyPr>
          <a:lstStyle/>
          <a:p>
            <a:r>
              <a:rPr lang="nl-NL" sz="1050" dirty="0"/>
              <a:t>		  		</a:t>
            </a:r>
            <a:endParaRPr lang="nl-NL" sz="1400" dirty="0">
              <a:solidFill>
                <a:schemeClr val="accent4">
                  <a:lumMod val="10000"/>
                </a:schemeClr>
              </a:solidFill>
            </a:endParaRPr>
          </a:p>
          <a:p>
            <a:r>
              <a:rPr lang="nl-NL" sz="2800" dirty="0">
                <a:solidFill>
                  <a:schemeClr val="accent4">
                    <a:lumMod val="10000"/>
                  </a:schemeClr>
                </a:solidFill>
              </a:rPr>
              <a:t>Wajong</a:t>
            </a:r>
            <a:r>
              <a:rPr lang="nl-NL" sz="1400" dirty="0">
                <a:solidFill>
                  <a:schemeClr val="accent4">
                    <a:lumMod val="10000"/>
                  </a:schemeClr>
                </a:solidFill>
              </a:rPr>
              <a:t>			</a:t>
            </a:r>
            <a:r>
              <a:rPr lang="nl-NL" sz="4800" dirty="0">
                <a:solidFill>
                  <a:schemeClr val="accent4">
                    <a:lumMod val="10000"/>
                  </a:schemeClr>
                </a:solidFill>
              </a:rPr>
              <a:t>beperking</a:t>
            </a:r>
            <a:r>
              <a:rPr lang="nl-NL" sz="1400" dirty="0">
                <a:solidFill>
                  <a:schemeClr val="accent4">
                    <a:lumMod val="10000"/>
                  </a:schemeClr>
                </a:solidFill>
              </a:rPr>
              <a:t>			</a:t>
            </a:r>
            <a:r>
              <a:rPr lang="nl-NL" sz="1800" dirty="0">
                <a:solidFill>
                  <a:schemeClr val="accent4">
                    <a:lumMod val="10000"/>
                  </a:schemeClr>
                </a:solidFill>
              </a:rPr>
              <a:t>quotumwet</a:t>
            </a:r>
          </a:p>
          <a:p>
            <a:endParaRPr lang="nl-NL" sz="1400" dirty="0">
              <a:solidFill>
                <a:schemeClr val="accent4">
                  <a:lumMod val="10000"/>
                </a:schemeClr>
              </a:solidFill>
            </a:endParaRPr>
          </a:p>
          <a:p>
            <a:r>
              <a:rPr lang="nl-NL" sz="1400" dirty="0">
                <a:solidFill>
                  <a:schemeClr val="accent4">
                    <a:lumMod val="10000"/>
                  </a:schemeClr>
                </a:solidFill>
              </a:rPr>
              <a:t>			</a:t>
            </a:r>
            <a:r>
              <a:rPr lang="nl-NL" sz="5400" dirty="0">
                <a:solidFill>
                  <a:schemeClr val="accent4">
                    <a:lumMod val="10000"/>
                  </a:schemeClr>
                </a:solidFill>
              </a:rPr>
              <a:t>UWV</a:t>
            </a:r>
            <a:r>
              <a:rPr lang="nl-NL" sz="1400" dirty="0">
                <a:solidFill>
                  <a:schemeClr val="accent4">
                    <a:lumMod val="10000"/>
                  </a:schemeClr>
                </a:solidFill>
              </a:rPr>
              <a:t>		</a:t>
            </a:r>
            <a:r>
              <a:rPr lang="nl-NL" b="1" dirty="0">
                <a:solidFill>
                  <a:schemeClr val="accent4">
                    <a:lumMod val="10000"/>
                  </a:schemeClr>
                </a:solidFill>
              </a:rPr>
              <a:t>arbeidsmarktregio</a:t>
            </a:r>
          </a:p>
          <a:p>
            <a:endParaRPr lang="nl-NL" sz="1400" dirty="0">
              <a:solidFill>
                <a:schemeClr val="accent4">
                  <a:lumMod val="10000"/>
                </a:schemeClr>
              </a:solidFill>
            </a:endParaRPr>
          </a:p>
          <a:p>
            <a:r>
              <a:rPr lang="nl-NL" sz="2400" dirty="0">
                <a:solidFill>
                  <a:schemeClr val="accent4">
                    <a:lumMod val="10000"/>
                  </a:schemeClr>
                </a:solidFill>
              </a:rPr>
              <a:t>jobcarving</a:t>
            </a:r>
            <a:r>
              <a:rPr lang="nl-NL" sz="1400" dirty="0">
                <a:solidFill>
                  <a:schemeClr val="accent4">
                    <a:lumMod val="10000"/>
                  </a:schemeClr>
                </a:solidFill>
              </a:rPr>
              <a:t>			</a:t>
            </a:r>
            <a:r>
              <a:rPr lang="nl-NL" sz="4400" b="1" dirty="0">
                <a:solidFill>
                  <a:schemeClr val="accent4">
                    <a:lumMod val="10000"/>
                  </a:schemeClr>
                </a:solidFill>
              </a:rPr>
              <a:t>loonwaarde</a:t>
            </a:r>
            <a:r>
              <a:rPr lang="nl-NL" sz="1400" dirty="0">
                <a:solidFill>
                  <a:schemeClr val="accent4">
                    <a:lumMod val="10000"/>
                  </a:schemeClr>
                </a:solidFill>
              </a:rPr>
              <a:t>         </a:t>
            </a:r>
            <a:r>
              <a:rPr lang="nl-NL" dirty="0" smtClean="0">
                <a:solidFill>
                  <a:schemeClr val="accent4">
                    <a:lumMod val="10000"/>
                  </a:schemeClr>
                </a:solidFill>
              </a:rPr>
              <a:t>proefplaatsing             </a:t>
            </a:r>
            <a:r>
              <a:rPr lang="nl-NL" b="1" dirty="0" smtClean="0">
                <a:solidFill>
                  <a:schemeClr val="accent4">
                    <a:lumMod val="10000"/>
                  </a:schemeClr>
                </a:solidFill>
              </a:rPr>
              <a:t>participatiewet</a:t>
            </a:r>
            <a:endParaRPr lang="nl-NL" b="1" dirty="0">
              <a:solidFill>
                <a:schemeClr val="accent4">
                  <a:lumMod val="10000"/>
                </a:schemeClr>
              </a:solidFill>
            </a:endParaRPr>
          </a:p>
          <a:p>
            <a:endParaRPr lang="nl-NL" dirty="0">
              <a:solidFill>
                <a:schemeClr val="accent4">
                  <a:lumMod val="10000"/>
                </a:schemeClr>
              </a:solidFill>
            </a:endParaRPr>
          </a:p>
          <a:p>
            <a:endParaRPr lang="nl-NL" sz="1400" dirty="0">
              <a:solidFill>
                <a:schemeClr val="accent4">
                  <a:lumMod val="10000"/>
                </a:schemeClr>
              </a:solidFill>
            </a:endParaRPr>
          </a:p>
          <a:p>
            <a:r>
              <a:rPr lang="nl-NL" sz="1400" dirty="0">
                <a:solidFill>
                  <a:schemeClr val="accent4">
                    <a:lumMod val="10000"/>
                  </a:schemeClr>
                </a:solidFill>
              </a:rPr>
              <a:t>		</a:t>
            </a:r>
            <a:r>
              <a:rPr lang="nl-NL" sz="2400" dirty="0">
                <a:solidFill>
                  <a:schemeClr val="accent4">
                    <a:lumMod val="10000"/>
                  </a:schemeClr>
                </a:solidFill>
              </a:rPr>
              <a:t>loonkostensubsidie</a:t>
            </a:r>
            <a:r>
              <a:rPr lang="nl-NL" sz="1400" dirty="0">
                <a:solidFill>
                  <a:schemeClr val="accent4">
                    <a:lumMod val="10000"/>
                  </a:schemeClr>
                </a:solidFill>
              </a:rPr>
              <a:t>  	</a:t>
            </a:r>
            <a:r>
              <a:rPr lang="nl-NL" sz="4400" dirty="0">
                <a:solidFill>
                  <a:schemeClr val="accent4">
                    <a:lumMod val="10000"/>
                  </a:schemeClr>
                </a:solidFill>
              </a:rPr>
              <a:t>Maatschappelijk Verantwoord </a:t>
            </a:r>
          </a:p>
          <a:p>
            <a:endParaRPr lang="nl-NL" sz="4400" dirty="0">
              <a:solidFill>
                <a:schemeClr val="accent4">
                  <a:lumMod val="10000"/>
                </a:schemeClr>
              </a:solidFill>
            </a:endParaRPr>
          </a:p>
          <a:p>
            <a:r>
              <a:rPr lang="nl-NL" sz="4400" dirty="0">
                <a:solidFill>
                  <a:schemeClr val="accent4">
                    <a:lumMod val="10000"/>
                  </a:schemeClr>
                </a:solidFill>
              </a:rPr>
              <a:t>Ondernemen  		</a:t>
            </a:r>
            <a:r>
              <a:rPr lang="nl-NL" sz="1400" dirty="0">
                <a:solidFill>
                  <a:schemeClr val="accent4">
                    <a:lumMod val="10000"/>
                  </a:schemeClr>
                </a:solidFill>
              </a:rPr>
              <a:t>	</a:t>
            </a:r>
            <a:r>
              <a:rPr lang="nl-NL" sz="2800" dirty="0">
                <a:solidFill>
                  <a:schemeClr val="accent4">
                    <a:lumMod val="10000"/>
                  </a:schemeClr>
                </a:solidFill>
              </a:rPr>
              <a:t>doelgroepenregister</a:t>
            </a:r>
            <a:r>
              <a:rPr lang="nl-NL" sz="1400" dirty="0">
                <a:solidFill>
                  <a:schemeClr val="accent4">
                    <a:lumMod val="10000"/>
                  </a:schemeClr>
                </a:solidFill>
              </a:rPr>
              <a:t>	 					</a:t>
            </a:r>
            <a:endParaRPr lang="nl-NL" sz="4000" dirty="0">
              <a:solidFill>
                <a:schemeClr val="accent4">
                  <a:lumMod val="10000"/>
                </a:schemeClr>
              </a:solidFill>
            </a:endParaRPr>
          </a:p>
          <a:p>
            <a:r>
              <a:rPr lang="nl-NL" sz="4000" dirty="0">
                <a:solidFill>
                  <a:schemeClr val="accent4">
                    <a:lumMod val="10000"/>
                  </a:schemeClr>
                </a:solidFill>
              </a:rPr>
              <a:t>			extra	</a:t>
            </a:r>
            <a:r>
              <a:rPr lang="nl-NL" sz="1400" dirty="0">
                <a:solidFill>
                  <a:schemeClr val="accent4">
                    <a:lumMod val="10000"/>
                  </a:schemeClr>
                </a:solidFill>
              </a:rPr>
              <a:t>				</a:t>
            </a:r>
            <a:r>
              <a:rPr lang="nl-NL" sz="9600" dirty="0">
                <a:solidFill>
                  <a:schemeClr val="accent4">
                    <a:lumMod val="10000"/>
                  </a:schemeClr>
                </a:solidFill>
              </a:rPr>
              <a:t>vragen</a:t>
            </a:r>
          </a:p>
          <a:p>
            <a:endParaRPr lang="nl-NL" dirty="0"/>
          </a:p>
        </p:txBody>
      </p:sp>
    </p:spTree>
    <p:extLst>
      <p:ext uri="{BB962C8B-B14F-4D97-AF65-F5344CB8AC3E}">
        <p14:creationId xmlns:p14="http://schemas.microsoft.com/office/powerpoint/2010/main" val="329472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940968"/>
                </a:solidFill>
              </a:rPr>
              <a:t>casus</a:t>
            </a:r>
            <a:endParaRPr lang="nl-NL" dirty="0">
              <a:solidFill>
                <a:srgbClr val="940968"/>
              </a:solidFill>
            </a:endParaRPr>
          </a:p>
        </p:txBody>
      </p:sp>
      <p:sp>
        <p:nvSpPr>
          <p:cNvPr id="3" name="Tijdelijke aanduiding voor inhoud 2"/>
          <p:cNvSpPr>
            <a:spLocks noGrp="1"/>
          </p:cNvSpPr>
          <p:nvPr>
            <p:ph idx="1"/>
          </p:nvPr>
        </p:nvSpPr>
        <p:spPr/>
        <p:txBody>
          <a:bodyPr/>
          <a:lstStyle/>
          <a:p>
            <a:r>
              <a:rPr lang="nl-NL" dirty="0"/>
              <a:t>Ik zoek voor </a:t>
            </a:r>
            <a:r>
              <a:rPr lang="nl-NL" dirty="0" smtClean="0"/>
              <a:t>Albert en Pieter een </a:t>
            </a:r>
            <a:r>
              <a:rPr lang="nl-NL" dirty="0"/>
              <a:t>plek in het fysieke domein.</a:t>
            </a:r>
          </a:p>
          <a:p>
            <a:r>
              <a:rPr lang="nl-NL" dirty="0"/>
              <a:t>Wat voor werkzaamheden hebt u binnen uw bedrijf die meneer zou kunnen </a:t>
            </a:r>
            <a:r>
              <a:rPr lang="nl-NL" dirty="0" smtClean="0"/>
              <a:t>uitvoeren</a:t>
            </a:r>
          </a:p>
          <a:p>
            <a:r>
              <a:rPr lang="nl-NL" dirty="0" smtClean="0"/>
              <a:t>Waar </a:t>
            </a:r>
            <a:r>
              <a:rPr lang="nl-NL" dirty="0"/>
              <a:t>zou u rekening mee houden in de begeleiding?</a:t>
            </a:r>
          </a:p>
          <a:p>
            <a:pPr marL="0" indent="0">
              <a:buNone/>
            </a:pPr>
            <a:r>
              <a:rPr lang="nl-NL" dirty="0"/>
              <a:t> </a:t>
            </a:r>
          </a:p>
          <a:p>
            <a:endParaRPr lang="nl-NL" dirty="0"/>
          </a:p>
        </p:txBody>
      </p:sp>
    </p:spTree>
    <p:extLst>
      <p:ext uri="{BB962C8B-B14F-4D97-AF65-F5344CB8AC3E}">
        <p14:creationId xmlns:p14="http://schemas.microsoft.com/office/powerpoint/2010/main" val="101633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940968"/>
                </a:solidFill>
              </a:rPr>
              <a:t>Doel van de Participatiewet</a:t>
            </a:r>
            <a:endParaRPr lang="nl-NL" dirty="0">
              <a:solidFill>
                <a:srgbClr val="940968"/>
              </a:solidFill>
            </a:endParaRPr>
          </a:p>
        </p:txBody>
      </p:sp>
      <p:sp>
        <p:nvSpPr>
          <p:cNvPr id="3" name="Tijdelijke aanduiding voor inhoud 2"/>
          <p:cNvSpPr>
            <a:spLocks noGrp="1"/>
          </p:cNvSpPr>
          <p:nvPr>
            <p:ph idx="1"/>
          </p:nvPr>
        </p:nvSpPr>
        <p:spPr/>
        <p:txBody>
          <a:bodyPr/>
          <a:lstStyle/>
          <a:p>
            <a:endParaRPr lang="nl-NL" dirty="0" smtClean="0"/>
          </a:p>
          <a:p>
            <a:endParaRPr lang="nl-NL"/>
          </a:p>
          <a:p>
            <a:r>
              <a:rPr lang="nl-NL" smtClean="0"/>
              <a:t>Zoveel </a:t>
            </a:r>
            <a:r>
              <a:rPr lang="nl-NL" dirty="0" smtClean="0"/>
              <a:t>mogelijk mensen met en </a:t>
            </a:r>
            <a:r>
              <a:rPr lang="nl-NL" smtClean="0"/>
              <a:t>zonder arbeidsbeperking werk laten vinden</a:t>
            </a:r>
            <a:endParaRPr lang="nl-NL" dirty="0"/>
          </a:p>
        </p:txBody>
      </p:sp>
    </p:spTree>
    <p:extLst>
      <p:ext uri="{BB962C8B-B14F-4D97-AF65-F5344CB8AC3E}">
        <p14:creationId xmlns:p14="http://schemas.microsoft.com/office/powerpoint/2010/main" val="187375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743496"/>
            <a:ext cx="7380820" cy="3970318"/>
          </a:xfrm>
          <a:prstGeom prst="rect">
            <a:avLst/>
          </a:prstGeom>
          <a:noFill/>
        </p:spPr>
        <p:txBody>
          <a:bodyPr wrap="square" rtlCol="0">
            <a:spAutoFit/>
          </a:bodyPr>
          <a:lstStyle/>
          <a:p>
            <a:pPr>
              <a:tabLst>
                <a:tab pos="263525" algn="l"/>
              </a:tabLst>
            </a:pPr>
            <a:r>
              <a:rPr lang="nl-NL" sz="3200" b="1" dirty="0" smtClean="0">
                <a:solidFill>
                  <a:srgbClr val="940968"/>
                </a:solidFill>
                <a:latin typeface="Calibri" panose="020F0502020204030204" pitchFamily="34" charset="0"/>
              </a:rPr>
              <a:t>Sociaal </a:t>
            </a:r>
            <a:r>
              <a:rPr lang="nl-NL" sz="3200" b="1" dirty="0">
                <a:solidFill>
                  <a:srgbClr val="940968"/>
                </a:solidFill>
                <a:latin typeface="Calibri" panose="020F0502020204030204" pitchFamily="34" charset="0"/>
              </a:rPr>
              <a:t>akkoord: extra banen voor mensen met een </a:t>
            </a:r>
            <a:r>
              <a:rPr lang="nl-NL" sz="3200" b="1" dirty="0" smtClean="0">
                <a:solidFill>
                  <a:srgbClr val="940968"/>
                </a:solidFill>
                <a:latin typeface="Calibri" panose="020F0502020204030204" pitchFamily="34" charset="0"/>
              </a:rPr>
              <a:t>beperking</a:t>
            </a:r>
            <a:endParaRPr lang="nl-NL" sz="3200" b="1" dirty="0" smtClean="0">
              <a:solidFill>
                <a:srgbClr val="940968"/>
              </a:solidFill>
              <a:latin typeface="Calibri" panose="020F0502020204030204" pitchFamily="34" charset="0"/>
              <a:ea typeface="Verdana" panose="020B0604030504040204" pitchFamily="34" charset="0"/>
              <a:cs typeface="Times New Roman" panose="02020603050405020304" pitchFamily="18" charset="0"/>
            </a:endParaRPr>
          </a:p>
          <a:p>
            <a:pPr marL="285750" indent="-285750">
              <a:buFont typeface="Arial" panose="020B0604020202020204" pitchFamily="34" charset="0"/>
              <a:buChar char="•"/>
            </a:pPr>
            <a:endParaRPr lang="nl-NL" sz="2000" dirty="0" smtClean="0">
              <a:solidFill>
                <a:srgbClr val="940968"/>
              </a:solidFill>
              <a:latin typeface="Calibri" panose="020F0502020204030204" pitchFamily="34" charset="0"/>
              <a:cs typeface="Times New Roman" panose="02020603050405020304" pitchFamily="18" charset="0"/>
            </a:endParaRPr>
          </a:p>
          <a:p>
            <a:r>
              <a:rPr lang="nl-NL" sz="2100" dirty="0">
                <a:solidFill>
                  <a:srgbClr val="62656C"/>
                </a:solidFill>
              </a:rPr>
              <a:t>Tot 2027 </a:t>
            </a:r>
            <a:r>
              <a:rPr lang="nl-NL" sz="2100" b="1" dirty="0">
                <a:solidFill>
                  <a:srgbClr val="62656C"/>
                </a:solidFill>
              </a:rPr>
              <a:t>extra</a:t>
            </a:r>
            <a:r>
              <a:rPr lang="nl-NL" sz="2100" dirty="0">
                <a:solidFill>
                  <a:srgbClr val="62656C"/>
                </a:solidFill>
              </a:rPr>
              <a:t> banen voor </a:t>
            </a:r>
            <a:r>
              <a:rPr lang="nl-NL" sz="2100" b="1" dirty="0">
                <a:solidFill>
                  <a:srgbClr val="62656C"/>
                </a:solidFill>
              </a:rPr>
              <a:t>125.000</a:t>
            </a:r>
            <a:r>
              <a:rPr lang="nl-NL" sz="2100" dirty="0">
                <a:solidFill>
                  <a:srgbClr val="62656C"/>
                </a:solidFill>
              </a:rPr>
              <a:t> mensen met een arbeidsbeperking.</a:t>
            </a:r>
          </a:p>
          <a:p>
            <a:r>
              <a:rPr lang="nl-NL" sz="2100" dirty="0">
                <a:solidFill>
                  <a:srgbClr val="940968"/>
                </a:solidFill>
              </a:rPr>
              <a:t>Afspraakbanen</a:t>
            </a:r>
            <a:r>
              <a:rPr lang="nl-NL" sz="2100" dirty="0">
                <a:solidFill>
                  <a:srgbClr val="62656C"/>
                </a:solidFill>
              </a:rPr>
              <a:t> (100.000 markt, 25.000 overheid).</a:t>
            </a:r>
          </a:p>
          <a:p>
            <a:endParaRPr lang="nl-NL" sz="2100" b="1" dirty="0">
              <a:solidFill>
                <a:srgbClr val="62656C"/>
              </a:solidFill>
            </a:endParaRPr>
          </a:p>
          <a:p>
            <a:r>
              <a:rPr lang="nl-NL" sz="2100" b="1" dirty="0" smtClean="0">
                <a:solidFill>
                  <a:srgbClr val="62656C"/>
                </a:solidFill>
              </a:rPr>
              <a:t>Regionaal Werkbedrijf Werk in Zicht</a:t>
            </a:r>
            <a:endParaRPr lang="nl-NL" sz="2100" b="1" dirty="0">
              <a:solidFill>
                <a:srgbClr val="62656C"/>
              </a:solidFill>
            </a:endParaRPr>
          </a:p>
          <a:p>
            <a:r>
              <a:rPr lang="nl-NL" sz="2100" dirty="0">
                <a:solidFill>
                  <a:srgbClr val="62656C"/>
                </a:solidFill>
              </a:rPr>
              <a:t>Afspraken in de arbeidsmarktregio tussen gemeenten, UWV, werkgevers(organisaties) en vakbonden  </a:t>
            </a:r>
          </a:p>
          <a:p>
            <a:endParaRPr lang="nl-NL" sz="2100" dirty="0">
              <a:solidFill>
                <a:srgbClr val="62656C"/>
              </a:solidFill>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5</a:t>
            </a:fld>
            <a:endParaRPr lang="nl-NL" dirty="0"/>
          </a:p>
        </p:txBody>
      </p:sp>
    </p:spTree>
    <p:extLst>
      <p:ext uri="{BB962C8B-B14F-4D97-AF65-F5344CB8AC3E}">
        <p14:creationId xmlns:p14="http://schemas.microsoft.com/office/powerpoint/2010/main" val="357096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67544" y="387896"/>
            <a:ext cx="7380820" cy="6817251"/>
          </a:xfrm>
          <a:prstGeom prst="rect">
            <a:avLst/>
          </a:prstGeom>
          <a:noFill/>
        </p:spPr>
        <p:txBody>
          <a:bodyPr wrap="square" rtlCol="0">
            <a:spAutoFit/>
          </a:bodyPr>
          <a:lstStyle/>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r>
              <a:rPr lang="nl-NL" sz="2400" dirty="0" smtClean="0">
                <a:latin typeface="Times New Roman" panose="02020603050405020304" pitchFamily="18" charset="0"/>
                <a:ea typeface="Verdana" panose="020B0604030504040204" pitchFamily="34" charset="0"/>
                <a:cs typeface="Times New Roman" panose="02020603050405020304" pitchFamily="18" charset="0"/>
              </a:rPr>
              <a:t>	</a:t>
            </a:r>
            <a:r>
              <a:rPr lang="nl-NL" sz="3200" b="1" dirty="0" smtClean="0">
                <a:solidFill>
                  <a:srgbClr val="940968"/>
                </a:solidFill>
                <a:latin typeface="Calibri" panose="020F0502020204030204" pitchFamily="34" charset="0"/>
                <a:ea typeface="Verdana" panose="020B0604030504040204" pitchFamily="34" charset="0"/>
                <a:cs typeface="Times New Roman" panose="02020603050405020304" pitchFamily="18" charset="0"/>
              </a:rPr>
              <a:t>Een afspraakbaan</a:t>
            </a:r>
          </a:p>
          <a:p>
            <a:pPr marL="285750" indent="-285750">
              <a:buFont typeface="Arial" panose="020B0604020202020204" pitchFamily="34" charset="0"/>
              <a:buChar char="•"/>
            </a:pPr>
            <a:endParaRPr lang="nl-NL" sz="2000" dirty="0" smtClean="0">
              <a:solidFill>
                <a:srgbClr val="940968"/>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2100" dirty="0" smtClean="0">
                <a:solidFill>
                  <a:srgbClr val="62656C"/>
                </a:solidFill>
                <a:latin typeface="Calibri" panose="020F0502020204030204" pitchFamily="34" charset="0"/>
                <a:cs typeface="Times New Roman" panose="02020603050405020304" pitchFamily="18" charset="0"/>
              </a:rPr>
              <a:t>Een </a:t>
            </a:r>
            <a:r>
              <a:rPr lang="nl-NL" sz="2100" dirty="0">
                <a:solidFill>
                  <a:srgbClr val="62656C"/>
                </a:solidFill>
                <a:latin typeface="Calibri" panose="020F0502020204030204" pitchFamily="34" charset="0"/>
                <a:cs typeface="Times New Roman" panose="02020603050405020304" pitchFamily="18" charset="0"/>
              </a:rPr>
              <a:t>baan die u biedt aan iemand met een </a:t>
            </a:r>
            <a:r>
              <a:rPr lang="nl-NL" sz="2100" dirty="0" smtClean="0">
                <a:solidFill>
                  <a:srgbClr val="62656C"/>
                </a:solidFill>
                <a:latin typeface="Calibri" panose="020F0502020204030204" pitchFamily="34" charset="0"/>
                <a:cs typeface="Times New Roman" panose="02020603050405020304" pitchFamily="18" charset="0"/>
              </a:rPr>
              <a:t>arbeidsbeperking.</a:t>
            </a:r>
          </a:p>
          <a:p>
            <a:pPr marL="285750" indent="-285750">
              <a:buFont typeface="Arial" panose="020B0604020202020204" pitchFamily="34" charset="0"/>
              <a:buChar char="•"/>
            </a:pPr>
            <a:endParaRPr lang="nl-NL" sz="2100" dirty="0" smtClean="0">
              <a:solidFill>
                <a:srgbClr val="62656C"/>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2100" dirty="0" smtClean="0">
                <a:solidFill>
                  <a:srgbClr val="62656C"/>
                </a:solidFill>
                <a:latin typeface="Calibri" panose="020F0502020204030204" pitchFamily="34" charset="0"/>
                <a:cs typeface="Times New Roman" panose="02020603050405020304" pitchFamily="18" charset="0"/>
              </a:rPr>
              <a:t>Een </a:t>
            </a:r>
            <a:r>
              <a:rPr lang="nl-NL" sz="2100" dirty="0">
                <a:solidFill>
                  <a:srgbClr val="62656C"/>
                </a:solidFill>
                <a:latin typeface="Calibri" panose="020F0502020204030204" pitchFamily="34" charset="0"/>
                <a:cs typeface="Times New Roman" panose="02020603050405020304" pitchFamily="18" charset="0"/>
              </a:rPr>
              <a:t>baan waarvoor u </a:t>
            </a:r>
            <a:r>
              <a:rPr lang="nl-NL" sz="2100" dirty="0" smtClean="0">
                <a:solidFill>
                  <a:srgbClr val="62656C"/>
                </a:solidFill>
                <a:latin typeface="Calibri" panose="020F0502020204030204" pitchFamily="34" charset="0"/>
                <a:cs typeface="Times New Roman" panose="02020603050405020304" pitchFamily="18" charset="0"/>
              </a:rPr>
              <a:t>niet </a:t>
            </a:r>
            <a:r>
              <a:rPr lang="nl-NL" sz="2100" dirty="0">
                <a:solidFill>
                  <a:srgbClr val="62656C"/>
                </a:solidFill>
                <a:latin typeface="Calibri" panose="020F0502020204030204" pitchFamily="34" charset="0"/>
                <a:cs typeface="Times New Roman" panose="02020603050405020304" pitchFamily="18" charset="0"/>
              </a:rPr>
              <a:t>de volledige loonkosten </a:t>
            </a:r>
            <a:r>
              <a:rPr lang="nl-NL" sz="2100" dirty="0" smtClean="0">
                <a:solidFill>
                  <a:srgbClr val="62656C"/>
                </a:solidFill>
                <a:latin typeface="Calibri" panose="020F0502020204030204" pitchFamily="34" charset="0"/>
                <a:cs typeface="Times New Roman" panose="02020603050405020304" pitchFamily="18" charset="0"/>
              </a:rPr>
              <a:t>betaalt. </a:t>
            </a:r>
          </a:p>
          <a:p>
            <a:pPr marL="285750" indent="-285750">
              <a:buFont typeface="Arial" panose="020B0604020202020204" pitchFamily="34" charset="0"/>
              <a:buChar char="•"/>
            </a:pPr>
            <a:endParaRPr lang="nl-NL" sz="2100" dirty="0" smtClean="0">
              <a:solidFill>
                <a:srgbClr val="62656C"/>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2100" dirty="0" smtClean="0">
                <a:solidFill>
                  <a:srgbClr val="62656C"/>
                </a:solidFill>
                <a:latin typeface="Calibri" panose="020F0502020204030204" pitchFamily="34" charset="0"/>
                <a:cs typeface="Times New Roman" panose="02020603050405020304" pitchFamily="18" charset="0"/>
              </a:rPr>
              <a:t>U </a:t>
            </a:r>
            <a:r>
              <a:rPr lang="nl-NL" sz="2100" dirty="0">
                <a:solidFill>
                  <a:srgbClr val="62656C"/>
                </a:solidFill>
                <a:latin typeface="Calibri" panose="020F0502020204030204" pitchFamily="34" charset="0"/>
                <a:cs typeface="Times New Roman" panose="02020603050405020304" pitchFamily="18" charset="0"/>
              </a:rPr>
              <a:t>ontvangt </a:t>
            </a:r>
            <a:r>
              <a:rPr lang="nl-NL" sz="2100" dirty="0" smtClean="0">
                <a:solidFill>
                  <a:srgbClr val="62656C"/>
                </a:solidFill>
                <a:latin typeface="Calibri" panose="020F0502020204030204" pitchFamily="34" charset="0"/>
                <a:cs typeface="Times New Roman" panose="02020603050405020304" pitchFamily="18" charset="0"/>
              </a:rPr>
              <a:t>loonkostensubsidie </a:t>
            </a:r>
            <a:r>
              <a:rPr lang="nl-NL" sz="2100" dirty="0">
                <a:solidFill>
                  <a:srgbClr val="62656C"/>
                </a:solidFill>
                <a:latin typeface="Calibri" panose="020F0502020204030204" pitchFamily="34" charset="0"/>
                <a:cs typeface="Times New Roman" panose="02020603050405020304" pitchFamily="18" charset="0"/>
              </a:rPr>
              <a:t>of </a:t>
            </a:r>
            <a:r>
              <a:rPr lang="nl-NL" sz="2100" dirty="0" smtClean="0">
                <a:solidFill>
                  <a:srgbClr val="62656C"/>
                </a:solidFill>
                <a:latin typeface="Calibri" panose="020F0502020204030204" pitchFamily="34" charset="0"/>
                <a:cs typeface="Times New Roman" panose="02020603050405020304" pitchFamily="18" charset="0"/>
              </a:rPr>
              <a:t>krijgt loondispensatie. </a:t>
            </a:r>
            <a:endParaRPr lang="nl-NL" sz="2100" b="1" dirty="0">
              <a:solidFill>
                <a:srgbClr val="62656C"/>
              </a:solidFill>
              <a:latin typeface="Calibri" panose="020F0502020204030204" pitchFamily="34" charset="0"/>
              <a:ea typeface="Verdana" panose="020B0604030504040204" pitchFamily="34" charset="0"/>
              <a:cs typeface="Times New Roman" panose="02020603050405020304" pitchFamily="18" charset="0"/>
            </a:endParaRPr>
          </a:p>
          <a:p>
            <a:pPr marL="742950" lvl="1" indent="-285750">
              <a:buFont typeface="Arial" panose="020B0604020202020204" pitchFamily="34" charset="0"/>
              <a:buChar char="•"/>
            </a:pPr>
            <a:endParaRPr lang="nl-NL" sz="2100" dirty="0" smtClean="0">
              <a:solidFill>
                <a:srgbClr val="62656C"/>
              </a:solidFill>
              <a:latin typeface="Calibri" panose="020F0502020204030204" pitchFamily="34" charset="0"/>
              <a:cs typeface="Times New Roman" panose="02020603050405020304" pitchFamily="18" charset="0"/>
            </a:endParaRPr>
          </a:p>
          <a:p>
            <a:pPr lvl="1"/>
            <a:endParaRPr lang="nl-NL" sz="2100" dirty="0" smtClean="0">
              <a:solidFill>
                <a:srgbClr val="62656C"/>
              </a:solidFill>
              <a:latin typeface="Calibri" panose="020F0502020204030204" pitchFamily="34" charset="0"/>
              <a:cs typeface="Times New Roman" panose="02020603050405020304" pitchFamily="18" charset="0"/>
            </a:endParaRPr>
          </a:p>
          <a:p>
            <a:endParaRPr lang="nl-NL" dirty="0"/>
          </a:p>
          <a:p>
            <a:pPr>
              <a:tabLst>
                <a:tab pos="263525" algn="l"/>
              </a:tabLst>
            </a:pPr>
            <a:endParaRPr lang="nl-NL" sz="2800" b="1" dirty="0" smtClean="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smtClean="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smtClean="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a:latin typeface="Verdana" panose="020B0604030504040204" pitchFamily="34" charset="0"/>
              <a:ea typeface="Verdana" panose="020B0604030504040204" pitchFamily="34" charset="0"/>
              <a:cs typeface="Verdana" panose="020B0604030504040204" pitchFamily="34" charset="0"/>
            </a:endParaRPr>
          </a:p>
          <a:p>
            <a:pPr>
              <a:tabLst>
                <a:tab pos="263525" algn="l"/>
              </a:tabLst>
            </a:pPr>
            <a:endParaRPr lang="nl-NL"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6</a:t>
            </a:fld>
            <a:endParaRPr lang="nl-NL" dirty="0"/>
          </a:p>
        </p:txBody>
      </p:sp>
    </p:spTree>
    <p:extLst>
      <p:ext uri="{BB962C8B-B14F-4D97-AF65-F5344CB8AC3E}">
        <p14:creationId xmlns:p14="http://schemas.microsoft.com/office/powerpoint/2010/main" val="283241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836712"/>
            <a:ext cx="7380820" cy="7817525"/>
          </a:xfrm>
          <a:prstGeom prst="rect">
            <a:avLst/>
          </a:prstGeom>
          <a:noFill/>
        </p:spPr>
        <p:txBody>
          <a:bodyPr wrap="square" rtlCol="0">
            <a:spAutoFit/>
          </a:bodyPr>
          <a:lstStyle/>
          <a:p>
            <a:pPr>
              <a:tabLst>
                <a:tab pos="263525" algn="l"/>
              </a:tabLst>
            </a:pPr>
            <a:r>
              <a:rPr lang="nl-NL" sz="3200" b="1" dirty="0" smtClean="0">
                <a:solidFill>
                  <a:srgbClr val="940968"/>
                </a:solidFill>
                <a:ea typeface="Verdana" panose="020B0604030504040204" pitchFamily="34" charset="0"/>
                <a:cs typeface="Times New Roman" panose="02020603050405020304" pitchFamily="18" charset="0"/>
              </a:rPr>
              <a:t>Doelgroep</a:t>
            </a:r>
            <a:r>
              <a:rPr lang="nl-NL" sz="3200" dirty="0" smtClean="0">
                <a:solidFill>
                  <a:srgbClr val="940968"/>
                </a:solidFill>
              </a:rPr>
              <a:t> </a:t>
            </a:r>
            <a:endParaRPr lang="nl-NL" sz="3200" dirty="0">
              <a:solidFill>
                <a:srgbClr val="940968"/>
              </a:solidFill>
            </a:endParaRPr>
          </a:p>
          <a:p>
            <a:pPr>
              <a:tabLst>
                <a:tab pos="263525" algn="l"/>
              </a:tabLst>
            </a:pPr>
            <a:endParaRPr lang="nl-NL" sz="2800" b="1" dirty="0">
              <a:ea typeface="Verdana" panose="020B0604030504040204" pitchFamily="34" charset="0"/>
              <a:cs typeface="Times New Roman" panose="02020603050405020304" pitchFamily="18" charset="0"/>
            </a:endParaRPr>
          </a:p>
          <a:p>
            <a:pPr marL="285750" indent="-285750">
              <a:buFont typeface="Arial" panose="020B0604020202020204" pitchFamily="34" charset="0"/>
              <a:buChar char="•"/>
            </a:pPr>
            <a:r>
              <a:rPr lang="nl-NL" sz="2100" dirty="0" smtClean="0">
                <a:solidFill>
                  <a:srgbClr val="62656C"/>
                </a:solidFill>
                <a:cs typeface="Times New Roman" panose="02020603050405020304" pitchFamily="18" charset="0"/>
              </a:rPr>
              <a:t>Mensen </a:t>
            </a:r>
            <a:r>
              <a:rPr lang="nl-NL" sz="2100" dirty="0">
                <a:solidFill>
                  <a:srgbClr val="62656C"/>
                </a:solidFill>
                <a:cs typeface="Times New Roman" panose="02020603050405020304" pitchFamily="18" charset="0"/>
              </a:rPr>
              <a:t>met een </a:t>
            </a:r>
            <a:r>
              <a:rPr lang="nl-NL" sz="2100" dirty="0" smtClean="0">
                <a:solidFill>
                  <a:srgbClr val="62656C"/>
                </a:solidFill>
                <a:cs typeface="Times New Roman" panose="02020603050405020304" pitchFamily="18" charset="0"/>
              </a:rPr>
              <a:t>arbeidsbeperking……</a:t>
            </a:r>
          </a:p>
          <a:p>
            <a:pPr marL="285750" indent="-285750">
              <a:buFont typeface="Arial" panose="020B0604020202020204" pitchFamily="34" charset="0"/>
              <a:buChar char="•"/>
            </a:pPr>
            <a:endParaRPr lang="nl-NL" sz="2100" dirty="0" smtClean="0">
              <a:solidFill>
                <a:srgbClr val="62656C"/>
              </a:solidFill>
              <a:cs typeface="Times New Roman" panose="02020603050405020304" pitchFamily="18" charset="0"/>
            </a:endParaRPr>
          </a:p>
          <a:p>
            <a:pPr marL="742950" lvl="1" indent="-285750">
              <a:buFont typeface="Arial" panose="020B0604020202020204" pitchFamily="34" charset="0"/>
              <a:buChar char="•"/>
            </a:pPr>
            <a:r>
              <a:rPr lang="nl-NL" sz="2100" b="1" dirty="0" smtClean="0">
                <a:solidFill>
                  <a:srgbClr val="62656C"/>
                </a:solidFill>
                <a:cs typeface="Times New Roman" panose="02020603050405020304" pitchFamily="18" charset="0"/>
              </a:rPr>
              <a:t>Huidige </a:t>
            </a:r>
            <a:r>
              <a:rPr lang="nl-NL" sz="2100" b="1" dirty="0" err="1" smtClean="0">
                <a:solidFill>
                  <a:srgbClr val="62656C"/>
                </a:solidFill>
                <a:cs typeface="Times New Roman" panose="02020603050405020304" pitchFamily="18" charset="0"/>
              </a:rPr>
              <a:t>Wajongers</a:t>
            </a:r>
            <a:r>
              <a:rPr lang="nl-NL" sz="2100" b="1" dirty="0" smtClean="0">
                <a:solidFill>
                  <a:srgbClr val="62656C"/>
                </a:solidFill>
                <a:cs typeface="Times New Roman" panose="02020603050405020304" pitchFamily="18" charset="0"/>
              </a:rPr>
              <a:t> (met arbeidsvermogen)</a:t>
            </a:r>
            <a:endParaRPr lang="nl-NL" sz="2100" b="1" dirty="0">
              <a:solidFill>
                <a:srgbClr val="62656C"/>
              </a:solidFill>
              <a:cs typeface="Times New Roman" panose="02020603050405020304" pitchFamily="18" charset="0"/>
            </a:endParaRPr>
          </a:p>
          <a:p>
            <a:pPr marL="742950" lvl="1" indent="-285750">
              <a:buFont typeface="Arial" panose="020B0604020202020204" pitchFamily="34" charset="0"/>
              <a:buChar char="•"/>
            </a:pPr>
            <a:r>
              <a:rPr lang="nl-NL" sz="2100" b="1" dirty="0" smtClean="0">
                <a:solidFill>
                  <a:srgbClr val="62656C"/>
                </a:solidFill>
                <a:cs typeface="Times New Roman" panose="02020603050405020304" pitchFamily="18" charset="0"/>
              </a:rPr>
              <a:t>Mensen met een </a:t>
            </a:r>
            <a:r>
              <a:rPr lang="nl-NL" sz="2100" b="1" dirty="0" err="1" smtClean="0">
                <a:solidFill>
                  <a:srgbClr val="62656C"/>
                </a:solidFill>
                <a:cs typeface="Times New Roman" panose="02020603050405020304" pitchFamily="18" charset="0"/>
              </a:rPr>
              <a:t>Wsw</a:t>
            </a:r>
            <a:r>
              <a:rPr lang="nl-NL" sz="2100" b="1" dirty="0" smtClean="0">
                <a:solidFill>
                  <a:srgbClr val="62656C"/>
                </a:solidFill>
                <a:cs typeface="Times New Roman" panose="02020603050405020304" pitchFamily="18" charset="0"/>
              </a:rPr>
              <a:t>-indicatie </a:t>
            </a:r>
          </a:p>
          <a:p>
            <a:pPr marL="742950" lvl="1" indent="-285750">
              <a:buFont typeface="Arial" panose="020B0604020202020204" pitchFamily="34" charset="0"/>
              <a:buChar char="•"/>
            </a:pPr>
            <a:r>
              <a:rPr lang="nl-NL" sz="2100" dirty="0" smtClean="0">
                <a:solidFill>
                  <a:srgbClr val="62656C"/>
                </a:solidFill>
                <a:cs typeface="Times New Roman" panose="02020603050405020304" pitchFamily="18" charset="0"/>
              </a:rPr>
              <a:t>Mensen met </a:t>
            </a:r>
            <a:r>
              <a:rPr lang="nl-NL" sz="2100" dirty="0">
                <a:solidFill>
                  <a:srgbClr val="62656C"/>
                </a:solidFill>
                <a:cs typeface="Times New Roman" panose="02020603050405020304" pitchFamily="18" charset="0"/>
              </a:rPr>
              <a:t>een </a:t>
            </a:r>
            <a:r>
              <a:rPr lang="nl-NL" sz="2100" dirty="0" smtClean="0">
                <a:solidFill>
                  <a:srgbClr val="62656C"/>
                </a:solidFill>
                <a:cs typeface="Times New Roman" panose="02020603050405020304" pitchFamily="18" charset="0"/>
              </a:rPr>
              <a:t>beperking, </a:t>
            </a:r>
            <a:r>
              <a:rPr lang="nl-NL" sz="2100" dirty="0">
                <a:solidFill>
                  <a:srgbClr val="62656C"/>
                </a:solidFill>
                <a:cs typeface="Times New Roman" panose="02020603050405020304" pitchFamily="18" charset="0"/>
              </a:rPr>
              <a:t>waarvan </a:t>
            </a:r>
            <a:r>
              <a:rPr lang="nl-NL" sz="2100" dirty="0" smtClean="0">
                <a:solidFill>
                  <a:srgbClr val="62656C"/>
                </a:solidFill>
                <a:cs typeface="Times New Roman" panose="02020603050405020304" pitchFamily="18" charset="0"/>
              </a:rPr>
              <a:t>is vastgesteld </a:t>
            </a:r>
            <a:r>
              <a:rPr lang="nl-NL" sz="2100" dirty="0">
                <a:solidFill>
                  <a:srgbClr val="62656C"/>
                </a:solidFill>
                <a:cs typeface="Times New Roman" panose="02020603050405020304" pitchFamily="18" charset="0"/>
              </a:rPr>
              <a:t>dat ze </a:t>
            </a:r>
            <a:r>
              <a:rPr lang="nl-NL" sz="2100" dirty="0" smtClean="0">
                <a:solidFill>
                  <a:srgbClr val="62656C"/>
                </a:solidFill>
                <a:cs typeface="Times New Roman" panose="02020603050405020304" pitchFamily="18" charset="0"/>
              </a:rPr>
              <a:t>niet zelfstandig het minimumloon </a:t>
            </a:r>
            <a:r>
              <a:rPr lang="nl-NL" sz="2100" dirty="0">
                <a:solidFill>
                  <a:srgbClr val="62656C"/>
                </a:solidFill>
                <a:cs typeface="Times New Roman" panose="02020603050405020304" pitchFamily="18" charset="0"/>
              </a:rPr>
              <a:t>kunnen </a:t>
            </a:r>
            <a:r>
              <a:rPr lang="nl-NL" sz="2100" dirty="0" smtClean="0">
                <a:solidFill>
                  <a:srgbClr val="62656C"/>
                </a:solidFill>
                <a:cs typeface="Times New Roman" panose="02020603050405020304" pitchFamily="18" charset="0"/>
              </a:rPr>
              <a:t>verdienen (Participatiewet)</a:t>
            </a:r>
          </a:p>
          <a:p>
            <a:pPr marL="742950" lvl="1" indent="-285750">
              <a:buFont typeface="Arial" panose="020B0604020202020204" pitchFamily="34" charset="0"/>
              <a:buChar char="•"/>
            </a:pPr>
            <a:r>
              <a:rPr lang="nl-NL" sz="2100" dirty="0" smtClean="0">
                <a:solidFill>
                  <a:srgbClr val="62656C"/>
                </a:solidFill>
                <a:cs typeface="Times New Roman" panose="02020603050405020304" pitchFamily="18" charset="0"/>
              </a:rPr>
              <a:t>WIW/ID-</a:t>
            </a:r>
            <a:r>
              <a:rPr lang="nl-NL" sz="2100" dirty="0" err="1" smtClean="0">
                <a:solidFill>
                  <a:srgbClr val="62656C"/>
                </a:solidFill>
                <a:cs typeface="Times New Roman" panose="02020603050405020304" pitchFamily="18" charset="0"/>
              </a:rPr>
              <a:t>ers</a:t>
            </a:r>
            <a:endParaRPr lang="nl-NL" sz="2100" dirty="0" smtClean="0">
              <a:solidFill>
                <a:srgbClr val="62656C"/>
              </a:solidFill>
              <a:cs typeface="Times New Roman" panose="02020603050405020304" pitchFamily="18" charset="0"/>
            </a:endParaRPr>
          </a:p>
          <a:p>
            <a:pPr lvl="1"/>
            <a:endParaRPr lang="nl-NL" sz="2100" dirty="0" smtClean="0">
              <a:solidFill>
                <a:srgbClr val="62656C"/>
              </a:solidFill>
              <a:cs typeface="Times New Roman" panose="02020603050405020304" pitchFamily="18" charset="0"/>
            </a:endParaRPr>
          </a:p>
          <a:p>
            <a:pPr marL="285750" indent="-285750">
              <a:buFont typeface="Arial" panose="020B0604020202020204" pitchFamily="34" charset="0"/>
              <a:buChar char="•"/>
            </a:pPr>
            <a:r>
              <a:rPr lang="nl-NL" sz="2100" dirty="0" smtClean="0">
                <a:solidFill>
                  <a:srgbClr val="62656C"/>
                </a:solidFill>
                <a:cs typeface="Times New Roman" panose="02020603050405020304" pitchFamily="18" charset="0"/>
              </a:rPr>
              <a:t>Wie tot één van deze groepen behoort, wordt </a:t>
            </a:r>
            <a:r>
              <a:rPr lang="nl-NL" sz="2100" dirty="0">
                <a:solidFill>
                  <a:srgbClr val="62656C"/>
                </a:solidFill>
                <a:cs typeface="Times New Roman" panose="02020603050405020304" pitchFamily="18" charset="0"/>
              </a:rPr>
              <a:t>opgenomen in </a:t>
            </a:r>
            <a:r>
              <a:rPr lang="nl-NL" sz="2100" dirty="0" smtClean="0">
                <a:solidFill>
                  <a:srgbClr val="62656C"/>
                </a:solidFill>
                <a:cs typeface="Times New Roman" panose="02020603050405020304" pitchFamily="18" charset="0"/>
              </a:rPr>
              <a:t>het “</a:t>
            </a:r>
            <a:r>
              <a:rPr lang="nl-NL" sz="2100" dirty="0" err="1" smtClean="0">
                <a:solidFill>
                  <a:srgbClr val="62656C"/>
                </a:solidFill>
                <a:cs typeface="Times New Roman" panose="02020603050405020304" pitchFamily="18" charset="0"/>
              </a:rPr>
              <a:t>doelgroepregister</a:t>
            </a:r>
            <a:r>
              <a:rPr lang="nl-NL" sz="2100" dirty="0" smtClean="0">
                <a:solidFill>
                  <a:srgbClr val="62656C"/>
                </a:solidFill>
                <a:cs typeface="Times New Roman" panose="02020603050405020304" pitchFamily="18" charset="0"/>
              </a:rPr>
              <a:t>”</a:t>
            </a:r>
            <a:endParaRPr lang="nl-NL" sz="2100" dirty="0">
              <a:solidFill>
                <a:srgbClr val="62656C"/>
              </a:solidFill>
              <a:cs typeface="Times New Roman" panose="02020603050405020304" pitchFamily="18" charset="0"/>
            </a:endParaRPr>
          </a:p>
          <a:p>
            <a:pPr>
              <a:tabLst>
                <a:tab pos="263525" algn="l"/>
              </a:tabLst>
            </a:pPr>
            <a:r>
              <a:rPr lang="nl-NL" sz="2100" dirty="0" smtClean="0">
                <a:solidFill>
                  <a:srgbClr val="62656C"/>
                </a:solidFill>
                <a:latin typeface="Times New Roman" panose="02020603050405020304" pitchFamily="18" charset="0"/>
                <a:ea typeface="Verdana" panose="020B0604030504040204" pitchFamily="34" charset="0"/>
                <a:cs typeface="Times New Roman" panose="02020603050405020304" pitchFamily="18" charset="0"/>
              </a:rPr>
              <a:t>	</a:t>
            </a: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400"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7</a:t>
            </a:fld>
            <a:endParaRPr lang="nl-NL"/>
          </a:p>
        </p:txBody>
      </p:sp>
    </p:spTree>
    <p:extLst>
      <p:ext uri="{BB962C8B-B14F-4D97-AF65-F5344CB8AC3E}">
        <p14:creationId xmlns:p14="http://schemas.microsoft.com/office/powerpoint/2010/main" val="165431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508595"/>
            <a:ext cx="7878922" cy="5239896"/>
          </a:xfrm>
          <a:prstGeom prst="rect">
            <a:avLst/>
          </a:prstGeom>
          <a:noFill/>
        </p:spPr>
        <p:txBody>
          <a:bodyPr wrap="square" rtlCol="0">
            <a:spAutoFit/>
          </a:bodyPr>
          <a:lstStyle/>
          <a:p>
            <a:pPr>
              <a:tabLst>
                <a:tab pos="263525" algn="l"/>
              </a:tabLst>
            </a:pPr>
            <a:r>
              <a:rPr lang="nl-NL" sz="3200" b="1" dirty="0">
                <a:solidFill>
                  <a:srgbClr val="940968"/>
                </a:solidFill>
                <a:cs typeface="Times New Roman" panose="02020603050405020304" pitchFamily="18" charset="0"/>
              </a:rPr>
              <a:t>O</a:t>
            </a:r>
            <a:r>
              <a:rPr lang="nl-NL" sz="3200" b="1" dirty="0" smtClean="0">
                <a:solidFill>
                  <a:srgbClr val="940968"/>
                </a:solidFill>
                <a:cs typeface="Times New Roman" panose="02020603050405020304" pitchFamily="18" charset="0"/>
              </a:rPr>
              <a:t>ndersteuning </a:t>
            </a:r>
            <a:r>
              <a:rPr lang="nl-NL" sz="3200" b="1" dirty="0">
                <a:solidFill>
                  <a:srgbClr val="940968"/>
                </a:solidFill>
                <a:cs typeface="Times New Roman" panose="02020603050405020304" pitchFamily="18" charset="0"/>
              </a:rPr>
              <a:t>en </a:t>
            </a:r>
            <a:endParaRPr lang="nl-NL" sz="3200" b="1" dirty="0" smtClean="0">
              <a:solidFill>
                <a:srgbClr val="940968"/>
              </a:solidFill>
              <a:cs typeface="Times New Roman" panose="02020603050405020304" pitchFamily="18" charset="0"/>
            </a:endParaRPr>
          </a:p>
          <a:p>
            <a:pPr>
              <a:tabLst>
                <a:tab pos="263525" algn="l"/>
              </a:tabLst>
            </a:pPr>
            <a:r>
              <a:rPr lang="nl-NL" sz="3200" b="1" dirty="0" smtClean="0">
                <a:solidFill>
                  <a:srgbClr val="940968"/>
                </a:solidFill>
                <a:cs typeface="Times New Roman" panose="02020603050405020304" pitchFamily="18" charset="0"/>
              </a:rPr>
              <a:t>tegemoetkomingen  voor de werkgever </a:t>
            </a:r>
          </a:p>
          <a:p>
            <a:pPr>
              <a:tabLst>
                <a:tab pos="263525" algn="l"/>
              </a:tabLst>
            </a:pPr>
            <a:endParaRPr lang="nl-NL" sz="2800" b="1" dirty="0">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Verlaging loonkosten (op basis van de </a:t>
            </a:r>
            <a:r>
              <a:rPr lang="nl-NL" sz="2100" dirty="0" smtClean="0">
                <a:solidFill>
                  <a:srgbClr val="62656C"/>
                </a:solidFill>
                <a:cs typeface="Times New Roman" panose="02020603050405020304" pitchFamily="18" charset="0"/>
              </a:rPr>
              <a:t>loonwaarde op werkplek)</a:t>
            </a:r>
            <a:endParaRPr lang="nl-NL" sz="2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No risk polis </a:t>
            </a: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Begeleiding door een </a:t>
            </a:r>
            <a:r>
              <a:rPr lang="nl-NL" sz="2100" dirty="0" err="1">
                <a:solidFill>
                  <a:srgbClr val="62656C"/>
                </a:solidFill>
                <a:cs typeface="Times New Roman" panose="02020603050405020304" pitchFamily="18" charset="0"/>
              </a:rPr>
              <a:t>jobcoach</a:t>
            </a:r>
            <a:endParaRPr lang="nl-NL" sz="2100" dirty="0">
              <a:solidFill>
                <a:srgbClr val="62656C"/>
              </a:solidFill>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Werknemersvoorzieningen </a:t>
            </a: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Mobiliteitsbonus</a:t>
            </a:r>
          </a:p>
          <a:p>
            <a:pPr marL="457200" indent="-457200">
              <a:lnSpc>
                <a:spcPct val="150000"/>
              </a:lnSpc>
              <a:buFont typeface="Arial" panose="020B0604020202020204" pitchFamily="34" charset="0"/>
              <a:buChar char="•"/>
              <a:tabLst>
                <a:tab pos="263525" algn="l"/>
              </a:tabLst>
            </a:pPr>
            <a:r>
              <a:rPr lang="nl-NL" sz="2100" dirty="0">
                <a:solidFill>
                  <a:srgbClr val="62656C"/>
                </a:solidFill>
                <a:cs typeface="Times New Roman" panose="02020603050405020304" pitchFamily="18" charset="0"/>
              </a:rPr>
              <a:t>Advies over herverdelen van werk</a:t>
            </a:r>
            <a:br>
              <a:rPr lang="nl-NL" sz="2100" dirty="0">
                <a:solidFill>
                  <a:srgbClr val="62656C"/>
                </a:solidFill>
                <a:cs typeface="Times New Roman" panose="02020603050405020304" pitchFamily="18" charset="0"/>
              </a:rPr>
            </a:br>
            <a:endParaRPr lang="nl-NL" sz="2100" dirty="0">
              <a:solidFill>
                <a:srgbClr val="62656C"/>
              </a:solidFill>
              <a:cs typeface="Times New Roman" panose="02020603050405020304" pitchFamily="18" charset="0"/>
            </a:endParaRPr>
          </a:p>
          <a:p>
            <a:pPr>
              <a:tabLst>
                <a:tab pos="263525" algn="l"/>
              </a:tabLst>
            </a:pP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8</a:t>
            </a:fld>
            <a:endParaRPr lang="nl-NL"/>
          </a:p>
        </p:txBody>
      </p:sp>
    </p:spTree>
    <p:extLst>
      <p:ext uri="{BB962C8B-B14F-4D97-AF65-F5344CB8AC3E}">
        <p14:creationId xmlns:p14="http://schemas.microsoft.com/office/powerpoint/2010/main" val="1654840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33558" y="704632"/>
            <a:ext cx="7380820" cy="6340197"/>
          </a:xfrm>
          <a:prstGeom prst="rect">
            <a:avLst/>
          </a:prstGeom>
          <a:noFill/>
        </p:spPr>
        <p:txBody>
          <a:bodyPr wrap="square" rtlCol="0">
            <a:spAutoFit/>
          </a:bodyPr>
          <a:lstStyle/>
          <a:p>
            <a:pPr>
              <a:tabLst>
                <a:tab pos="263525" algn="l"/>
              </a:tabLst>
            </a:pPr>
            <a:r>
              <a:rPr lang="nl-NL" sz="3200" b="1" dirty="0" smtClean="0">
                <a:solidFill>
                  <a:srgbClr val="940968"/>
                </a:solidFill>
                <a:latin typeface="Calibri" panose="020F0502020204030204" pitchFamily="34" charset="0"/>
                <a:ea typeface="Verdana" panose="020B0604030504040204" pitchFamily="34" charset="0"/>
                <a:cs typeface="Times New Roman" panose="02020603050405020304" pitchFamily="18" charset="0"/>
              </a:rPr>
              <a:t>Jobcarving</a:t>
            </a:r>
          </a:p>
          <a:p>
            <a:pPr>
              <a:tabLst>
                <a:tab pos="263525" algn="l"/>
              </a:tabLst>
            </a:pPr>
            <a:endParaRPr lang="nl-NL" sz="2800" b="1" dirty="0">
              <a:latin typeface="Calibri" panose="020F0502020204030204" pitchFamily="34" charset="0"/>
              <a:ea typeface="Verdana" panose="020B0604030504040204" pitchFamily="34" charset="0"/>
              <a:cs typeface="Times New Roman" panose="02020603050405020304" pitchFamily="18" charset="0"/>
            </a:endParaRPr>
          </a:p>
          <a:p>
            <a:pPr marL="457200" indent="-457200">
              <a:lnSpc>
                <a:spcPct val="150000"/>
              </a:lnSpc>
              <a:buFont typeface="Arial" panose="020B0604020202020204" pitchFamily="34" charset="0"/>
              <a:buChar char="•"/>
              <a:tabLst>
                <a:tab pos="263525" algn="l"/>
              </a:tabLst>
            </a:pPr>
            <a:r>
              <a:rPr lang="nl-NL" sz="2100" dirty="0" smtClean="0">
                <a:solidFill>
                  <a:srgbClr val="62656C"/>
                </a:solidFill>
                <a:cs typeface="Times New Roman" panose="02020603050405020304" pitchFamily="18" charset="0"/>
              </a:rPr>
              <a:t>Ga op </a:t>
            </a:r>
            <a:r>
              <a:rPr lang="nl-NL" sz="2100" dirty="0">
                <a:solidFill>
                  <a:srgbClr val="62656C"/>
                </a:solidFill>
                <a:cs typeface="Times New Roman" panose="02020603050405020304" pitchFamily="18" charset="0"/>
              </a:rPr>
              <a:t>zoek </a:t>
            </a:r>
            <a:r>
              <a:rPr lang="nl-NL" sz="2100" dirty="0" smtClean="0">
                <a:solidFill>
                  <a:srgbClr val="62656C"/>
                </a:solidFill>
                <a:cs typeface="Times New Roman" panose="02020603050405020304" pitchFamily="18" charset="0"/>
              </a:rPr>
              <a:t>naar </a:t>
            </a:r>
            <a:r>
              <a:rPr lang="nl-NL" sz="2100" dirty="0">
                <a:solidFill>
                  <a:srgbClr val="62656C"/>
                </a:solidFill>
                <a:cs typeface="Times New Roman" panose="02020603050405020304" pitchFamily="18" charset="0"/>
              </a:rPr>
              <a:t>(eenvoudige) werkzaamheden die nu niet uitgevoerd (kunnen) worden;</a:t>
            </a:r>
          </a:p>
          <a:p>
            <a:pPr marL="457200" indent="-457200">
              <a:lnSpc>
                <a:spcPct val="150000"/>
              </a:lnSpc>
              <a:buFont typeface="Arial" panose="020B0604020202020204" pitchFamily="34" charset="0"/>
              <a:buChar char="•"/>
              <a:tabLst>
                <a:tab pos="263525" algn="l"/>
              </a:tabLst>
            </a:pPr>
            <a:r>
              <a:rPr lang="nl-NL" sz="2100" dirty="0" smtClean="0">
                <a:solidFill>
                  <a:srgbClr val="62656C"/>
                </a:solidFill>
                <a:cs typeface="Times New Roman" panose="02020603050405020304" pitchFamily="18" charset="0"/>
              </a:rPr>
              <a:t>Haal elementen </a:t>
            </a:r>
            <a:r>
              <a:rPr lang="nl-NL" sz="2100" dirty="0">
                <a:solidFill>
                  <a:srgbClr val="62656C"/>
                </a:solidFill>
                <a:cs typeface="Times New Roman" panose="02020603050405020304" pitchFamily="18" charset="0"/>
              </a:rPr>
              <a:t>uit andere functies </a:t>
            </a:r>
            <a:r>
              <a:rPr lang="nl-NL" sz="2100" dirty="0" smtClean="0">
                <a:solidFill>
                  <a:srgbClr val="62656C"/>
                </a:solidFill>
                <a:cs typeface="Times New Roman" panose="02020603050405020304" pitchFamily="18" charset="0"/>
              </a:rPr>
              <a:t> </a:t>
            </a:r>
            <a:r>
              <a:rPr lang="nl-NL" sz="2100" dirty="0">
                <a:solidFill>
                  <a:srgbClr val="62656C"/>
                </a:solidFill>
                <a:cs typeface="Times New Roman" panose="02020603050405020304" pitchFamily="18" charset="0"/>
              </a:rPr>
              <a:t>(‘</a:t>
            </a:r>
            <a:r>
              <a:rPr lang="nl-NL" sz="2100" dirty="0" err="1">
                <a:solidFill>
                  <a:srgbClr val="62656C"/>
                </a:solidFill>
                <a:cs typeface="Times New Roman" panose="02020603050405020304" pitchFamily="18" charset="0"/>
              </a:rPr>
              <a:t>Werkverdelen</a:t>
            </a:r>
            <a:r>
              <a:rPr lang="nl-NL" sz="2100" dirty="0">
                <a:solidFill>
                  <a:srgbClr val="62656C"/>
                </a:solidFill>
                <a:cs typeface="Times New Roman" panose="02020603050405020304" pitchFamily="18" charset="0"/>
              </a:rPr>
              <a:t>’). Het zogenaamde Jobcarving.</a:t>
            </a: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endParaRPr lang="nl-NL" sz="2800" b="1" dirty="0" smtClean="0">
              <a:latin typeface="Times New Roman" panose="02020603050405020304" pitchFamily="18" charset="0"/>
              <a:ea typeface="Verdana" panose="020B0604030504040204" pitchFamily="34" charset="0"/>
              <a:cs typeface="Times New Roman" panose="02020603050405020304" pitchFamily="18" charset="0"/>
            </a:endParaRPr>
          </a:p>
          <a:p>
            <a:pPr>
              <a:tabLst>
                <a:tab pos="263525" algn="l"/>
              </a:tabLst>
            </a:pPr>
            <a:r>
              <a:rPr lang="nl-NL" sz="2400" dirty="0" smtClean="0">
                <a:latin typeface="Times New Roman" panose="02020603050405020304" pitchFamily="18" charset="0"/>
                <a:ea typeface="Verdana" panose="020B0604030504040204" pitchFamily="34" charset="0"/>
                <a:cs typeface="Times New Roman" panose="02020603050405020304" pitchFamily="18" charset="0"/>
              </a:rPr>
              <a:t>	</a:t>
            </a:r>
            <a:endParaRPr lang="nl-NL" sz="2200"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dianummer 2"/>
          <p:cNvSpPr>
            <a:spLocks noGrp="1"/>
          </p:cNvSpPr>
          <p:nvPr>
            <p:ph type="sldNum" sz="quarter" idx="12"/>
          </p:nvPr>
        </p:nvSpPr>
        <p:spPr/>
        <p:txBody>
          <a:bodyPr/>
          <a:lstStyle/>
          <a:p>
            <a:fld id="{9131E231-5CFB-4AC5-B217-C89D507BEE10}" type="slidenum">
              <a:rPr lang="nl-NL" smtClean="0"/>
              <a:pPr/>
              <a:t>9</a:t>
            </a:fld>
            <a:endParaRPr lang="nl-NL"/>
          </a:p>
        </p:txBody>
      </p:sp>
    </p:spTree>
    <p:extLst>
      <p:ext uri="{BB962C8B-B14F-4D97-AF65-F5344CB8AC3E}">
        <p14:creationId xmlns:p14="http://schemas.microsoft.com/office/powerpoint/2010/main" val="3899023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tandaardthema">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http://schemas.microsoft.com/sharepoint/v3/field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Standaardthema.thmx</Template>
  <TotalTime>855</TotalTime>
  <Words>655</Words>
  <Application>Microsoft Office PowerPoint</Application>
  <PresentationFormat>Diavoorstelling (4:3)</PresentationFormat>
  <Paragraphs>204</Paragraphs>
  <Slides>17</Slides>
  <Notes>11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Standaardthema</vt:lpstr>
      <vt:lpstr>PowerPoint-presentatie</vt:lpstr>
      <vt:lpstr>Programma rondje casus participatiewet vragen </vt:lpstr>
      <vt:lpstr>casus</vt:lpstr>
      <vt:lpstr>Doel van de Participatiewet</vt:lpstr>
      <vt:lpstr>PowerPoint-presentatie</vt:lpstr>
      <vt:lpstr>PowerPoint-presentatie</vt:lpstr>
      <vt:lpstr>PowerPoint-presentatie</vt:lpstr>
      <vt:lpstr>PowerPoint-presentatie</vt:lpstr>
      <vt:lpstr>PowerPoint-presentatie</vt:lpstr>
      <vt:lpstr>PowerPoint-presentatie</vt:lpstr>
      <vt:lpstr>Procedure</vt:lpstr>
      <vt:lpstr>PowerPoint-presentatie</vt:lpstr>
      <vt:lpstr>Meer informatie</vt:lpstr>
      <vt:lpstr>Voorbeeld: loonkostensubsidie voor mensen in de Participatiewet</vt:lpstr>
      <vt:lpstr>Loondispensatie voor mensen  in de Wajong</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ACG</cp:lastModifiedBy>
  <cp:revision>73</cp:revision>
  <dcterms:created xsi:type="dcterms:W3CDTF">2010-04-12T23:12:02Z</dcterms:created>
  <dcterms:modified xsi:type="dcterms:W3CDTF">2015-03-24T09:24:53Z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