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6" r:id="rId3"/>
    <p:sldId id="258" r:id="rId4"/>
    <p:sldId id="259" r:id="rId5"/>
    <p:sldId id="260" r:id="rId6"/>
    <p:sldId id="261" r:id="rId7"/>
    <p:sldId id="271" r:id="rId8"/>
    <p:sldId id="262" r:id="rId9"/>
    <p:sldId id="265" r:id="rId10"/>
    <p:sldId id="268" r:id="rId11"/>
    <p:sldId id="264" r:id="rId12"/>
    <p:sldId id="269" r:id="rId13"/>
    <p:sldId id="270"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C6924E-4F53-43DE-870B-6C496F719E5F}" type="datetimeFigureOut">
              <a:rPr lang="nl-NL" smtClean="0"/>
              <a:t>5-3-2015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377B9-7200-44CA-896E-BEBC34594416}" type="slidenum">
              <a:rPr lang="nl-NL" smtClean="0"/>
              <a:t>‹nr.›</a:t>
            </a:fld>
            <a:endParaRPr lang="nl-NL"/>
          </a:p>
        </p:txBody>
      </p:sp>
    </p:spTree>
    <p:extLst>
      <p:ext uri="{BB962C8B-B14F-4D97-AF65-F5344CB8AC3E}">
        <p14:creationId xmlns:p14="http://schemas.microsoft.com/office/powerpoint/2010/main" val="319563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FD5F554-B26A-42A5-90A0-B32D789EB649}"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343466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D3A9F69-7814-475F-94C0-01FB34076AE9}"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265071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E09A25C-C1A3-4DE7-BAE3-B4AFA76BD77B}"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163756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1DC9166-498D-4A95-B8C4-0957758695FE}"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6173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E3AB66B-D495-44E9-8909-B010C8EF8D15}"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190695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91DA6C1-4E71-4AE1-BAB8-BC97830E8DF1}" type="datetime1">
              <a:rPr lang="nl-NL" smtClean="0"/>
              <a:t>5-3-2015</a:t>
            </a:fld>
            <a:endParaRPr lang="nl-NL"/>
          </a:p>
        </p:txBody>
      </p:sp>
      <p:sp>
        <p:nvSpPr>
          <p:cNvPr id="6" name="Tijdelijke aanduiding voor voettekst 5"/>
          <p:cNvSpPr>
            <a:spLocks noGrp="1"/>
          </p:cNvSpPr>
          <p:nvPr>
            <p:ph type="ftr" sz="quarter" idx="11"/>
          </p:nvPr>
        </p:nvSpPr>
        <p:spPr/>
        <p:txBody>
          <a:bodyPr/>
          <a:lstStyle/>
          <a:p>
            <a:r>
              <a:rPr lang="nl-NL" smtClean="0"/>
              <a:t>SROI Stadswerk </a:t>
            </a:r>
            <a:endParaRPr lang="nl-NL"/>
          </a:p>
        </p:txBody>
      </p:sp>
      <p:sp>
        <p:nvSpPr>
          <p:cNvPr id="7" name="Tijdelijke aanduiding voor dianummer 6"/>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245372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29382CC-3A1C-4415-93B0-4A5858AFA626}" type="datetime1">
              <a:rPr lang="nl-NL" smtClean="0"/>
              <a:t>5-3-2015</a:t>
            </a:fld>
            <a:endParaRPr lang="nl-NL"/>
          </a:p>
        </p:txBody>
      </p:sp>
      <p:sp>
        <p:nvSpPr>
          <p:cNvPr id="8" name="Tijdelijke aanduiding voor voettekst 7"/>
          <p:cNvSpPr>
            <a:spLocks noGrp="1"/>
          </p:cNvSpPr>
          <p:nvPr>
            <p:ph type="ftr" sz="quarter" idx="11"/>
          </p:nvPr>
        </p:nvSpPr>
        <p:spPr/>
        <p:txBody>
          <a:bodyPr/>
          <a:lstStyle/>
          <a:p>
            <a:r>
              <a:rPr lang="nl-NL" smtClean="0"/>
              <a:t>SROI Stadswerk </a:t>
            </a:r>
            <a:endParaRPr lang="nl-NL"/>
          </a:p>
        </p:txBody>
      </p:sp>
      <p:sp>
        <p:nvSpPr>
          <p:cNvPr id="9" name="Tijdelijke aanduiding voor dianummer 8"/>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142324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377D05A-6259-47E7-9115-5700A4A2B843}" type="datetime1">
              <a:rPr lang="nl-NL" smtClean="0"/>
              <a:t>5-3-2015</a:t>
            </a:fld>
            <a:endParaRPr lang="nl-NL"/>
          </a:p>
        </p:txBody>
      </p:sp>
      <p:sp>
        <p:nvSpPr>
          <p:cNvPr id="4" name="Tijdelijke aanduiding voor voettekst 3"/>
          <p:cNvSpPr>
            <a:spLocks noGrp="1"/>
          </p:cNvSpPr>
          <p:nvPr>
            <p:ph type="ftr" sz="quarter" idx="11"/>
          </p:nvPr>
        </p:nvSpPr>
        <p:spPr/>
        <p:txBody>
          <a:bodyPr/>
          <a:lstStyle/>
          <a:p>
            <a:r>
              <a:rPr lang="nl-NL" smtClean="0"/>
              <a:t>SROI Stadswerk </a:t>
            </a:r>
            <a:endParaRPr lang="nl-NL"/>
          </a:p>
        </p:txBody>
      </p:sp>
      <p:sp>
        <p:nvSpPr>
          <p:cNvPr id="5" name="Tijdelijke aanduiding voor dianummer 4"/>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54781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DCFB69-7D3A-4E49-8468-23CB6B35F866}" type="datetime1">
              <a:rPr lang="nl-NL" smtClean="0"/>
              <a:t>5-3-2015</a:t>
            </a:fld>
            <a:endParaRPr lang="nl-NL"/>
          </a:p>
        </p:txBody>
      </p:sp>
      <p:sp>
        <p:nvSpPr>
          <p:cNvPr id="3" name="Tijdelijke aanduiding voor voettekst 2"/>
          <p:cNvSpPr>
            <a:spLocks noGrp="1"/>
          </p:cNvSpPr>
          <p:nvPr>
            <p:ph type="ftr" sz="quarter" idx="11"/>
          </p:nvPr>
        </p:nvSpPr>
        <p:spPr/>
        <p:txBody>
          <a:bodyPr/>
          <a:lstStyle/>
          <a:p>
            <a:r>
              <a:rPr lang="nl-NL" smtClean="0"/>
              <a:t>SROI Stadswerk </a:t>
            </a:r>
            <a:endParaRPr lang="nl-NL"/>
          </a:p>
        </p:txBody>
      </p:sp>
      <p:sp>
        <p:nvSpPr>
          <p:cNvPr id="4" name="Tijdelijke aanduiding voor dianummer 3"/>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52825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B0A588-3B9C-4FD3-B380-606445678986}" type="datetime1">
              <a:rPr lang="nl-NL" smtClean="0"/>
              <a:t>5-3-2015</a:t>
            </a:fld>
            <a:endParaRPr lang="nl-NL"/>
          </a:p>
        </p:txBody>
      </p:sp>
      <p:sp>
        <p:nvSpPr>
          <p:cNvPr id="6" name="Tijdelijke aanduiding voor voettekst 5"/>
          <p:cNvSpPr>
            <a:spLocks noGrp="1"/>
          </p:cNvSpPr>
          <p:nvPr>
            <p:ph type="ftr" sz="quarter" idx="11"/>
          </p:nvPr>
        </p:nvSpPr>
        <p:spPr/>
        <p:txBody>
          <a:bodyPr/>
          <a:lstStyle/>
          <a:p>
            <a:r>
              <a:rPr lang="nl-NL" smtClean="0"/>
              <a:t>SROI Stadswerk </a:t>
            </a:r>
            <a:endParaRPr lang="nl-NL"/>
          </a:p>
        </p:txBody>
      </p:sp>
      <p:sp>
        <p:nvSpPr>
          <p:cNvPr id="7" name="Tijdelijke aanduiding voor dianummer 6"/>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213335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7670573-231A-4AF4-97F0-BCDAC53D362D}" type="datetime1">
              <a:rPr lang="nl-NL" smtClean="0"/>
              <a:t>5-3-2015</a:t>
            </a:fld>
            <a:endParaRPr lang="nl-NL"/>
          </a:p>
        </p:txBody>
      </p:sp>
      <p:sp>
        <p:nvSpPr>
          <p:cNvPr id="6" name="Tijdelijke aanduiding voor voettekst 5"/>
          <p:cNvSpPr>
            <a:spLocks noGrp="1"/>
          </p:cNvSpPr>
          <p:nvPr>
            <p:ph type="ftr" sz="quarter" idx="11"/>
          </p:nvPr>
        </p:nvSpPr>
        <p:spPr/>
        <p:txBody>
          <a:bodyPr/>
          <a:lstStyle/>
          <a:p>
            <a:r>
              <a:rPr lang="nl-NL" smtClean="0"/>
              <a:t>SROI Stadswerk </a:t>
            </a:r>
            <a:endParaRPr lang="nl-NL"/>
          </a:p>
        </p:txBody>
      </p:sp>
      <p:sp>
        <p:nvSpPr>
          <p:cNvPr id="7" name="Tijdelijke aanduiding voor dianummer 6"/>
          <p:cNvSpPr>
            <a:spLocks noGrp="1"/>
          </p:cNvSpPr>
          <p:nvPr>
            <p:ph type="sldNum" sz="quarter" idx="12"/>
          </p:nvPr>
        </p:nvSpPr>
        <p:spPr/>
        <p:txBody>
          <a:bodyPr/>
          <a:lstStyle/>
          <a:p>
            <a:fld id="{AE321047-CADA-468D-A343-A71C79AFD0D9}" type="slidenum">
              <a:rPr lang="nl-NL" smtClean="0"/>
              <a:t>‹nr.›</a:t>
            </a:fld>
            <a:endParaRPr lang="nl-NL"/>
          </a:p>
        </p:txBody>
      </p:sp>
    </p:spTree>
    <p:extLst>
      <p:ext uri="{BB962C8B-B14F-4D97-AF65-F5344CB8AC3E}">
        <p14:creationId xmlns:p14="http://schemas.microsoft.com/office/powerpoint/2010/main" val="207466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605DA-C7C7-42C0-B532-028E5FF86076}" type="datetime1">
              <a:rPr lang="nl-NL" smtClean="0"/>
              <a:t>5-3-2015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SROI Stadswerk </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21047-CADA-468D-A343-A71C79AFD0D9}" type="slidenum">
              <a:rPr lang="nl-NL" smtClean="0"/>
              <a:t>‹nr.›</a:t>
            </a:fld>
            <a:endParaRPr lang="nl-NL"/>
          </a:p>
        </p:txBody>
      </p:sp>
    </p:spTree>
    <p:extLst>
      <p:ext uri="{BB962C8B-B14F-4D97-AF65-F5344CB8AC3E}">
        <p14:creationId xmlns:p14="http://schemas.microsoft.com/office/powerpoint/2010/main" val="108671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nl/url?sa=i&amp;rct=j&amp;q=&amp;esrc=s&amp;frm=1&amp;source=images&amp;cd=&amp;cad=rja&amp;uact=8&amp;ved=0CAcQjRw&amp;url=http%3A%2F%2Fgemak.org%2Fnl%2F2011-11-08%2Fstudium-generale-concrete-en-visuele-poezie-in-nederland-vlaande&amp;ei=zSD4VLumNsf4OsyagPgG&amp;bvm=bv.87519884,d.ZWU&amp;psig=AFQjCNFFWUuz1kG8OcubcL3D2R3sGwOIqA&amp;ust=14256335880326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w&amp;url=http%3A%2F%2Fwww.promotiezoetermeer.nl%2Fafbeeldingen%2Fvoorpagina%2FLogogemeenteZoetermeer.JPG%2Fview&amp;ei=jyP4VOb0GsvMPbmygKAD&amp;bvm=bv.87519884,d.ZWU&amp;psig=AFQjCNFFdIX601DIATf-LeOG-kaATFw5_A&amp;ust=1425634563681661"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w&amp;url=http%3A%2F%2Fwww.karcher.nl%2Fnl%2FBusiness_Solutions%2FOeffentlicher_Dienst_und_Kommunaltechnik%2FAnwendungen%2FKommunaltechnik_Gruenpflege_Winterdienst_Sonderloesungen.htm&amp;ei=LCP4VNfDKovbPdfdgeAC&amp;bvm=bv.87519884,d.ZWU&amp;psig=AFQjCNEINXFoL7wMqU5s45oeGZ9drAw18g&amp;ust=1425634293158780"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9"/>
            <a:ext cx="7772400" cy="2979762"/>
          </a:xfrm>
        </p:spPr>
        <p:txBody>
          <a:bodyPr>
            <a:noAutofit/>
          </a:bodyPr>
          <a:lstStyle/>
          <a:p>
            <a:r>
              <a:rPr lang="nl-NL" sz="9600" dirty="0" smtClean="0">
                <a:latin typeface="Batang" panose="02030600000101010101" pitchFamily="18" charset="-127"/>
                <a:ea typeface="Batang" panose="02030600000101010101" pitchFamily="18" charset="-127"/>
              </a:rPr>
              <a:t>SROI Stadswerk   </a:t>
            </a:r>
            <a:endParaRPr lang="nl-NL" sz="9600" dirty="0">
              <a:latin typeface="Batang" panose="02030600000101010101" pitchFamily="18" charset="-127"/>
              <a:ea typeface="Batang" panose="02030600000101010101" pitchFamily="18" charset="-127"/>
            </a:endParaRPr>
          </a:p>
        </p:txBody>
      </p:sp>
      <p:sp>
        <p:nvSpPr>
          <p:cNvPr id="3" name="Ondertitel 2"/>
          <p:cNvSpPr>
            <a:spLocks noGrp="1"/>
          </p:cNvSpPr>
          <p:nvPr>
            <p:ph type="subTitle"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61048"/>
            <a:ext cx="6768752"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82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DCFB69-7D3A-4E49-8468-23CB6B35F866}" type="datetime1">
              <a:rPr lang="nl-NL" smtClean="0"/>
              <a:t>5-3-2015</a:t>
            </a:fld>
            <a:endParaRPr lang="nl-NL"/>
          </a:p>
        </p:txBody>
      </p:sp>
      <p:sp>
        <p:nvSpPr>
          <p:cNvPr id="3" name="Tijdelijke aanduiding voor voettekst 2"/>
          <p:cNvSpPr>
            <a:spLocks noGrp="1"/>
          </p:cNvSpPr>
          <p:nvPr>
            <p:ph type="ftr" sz="quarter" idx="11"/>
          </p:nvPr>
        </p:nvSpPr>
        <p:spPr/>
        <p:txBody>
          <a:bodyPr/>
          <a:lstStyle/>
          <a:p>
            <a:r>
              <a:rPr lang="nl-NL" smtClean="0"/>
              <a:t>SROI Stadswerk </a:t>
            </a:r>
            <a:endParaRPr lang="nl-NL"/>
          </a:p>
        </p:txBody>
      </p:sp>
      <p:sp>
        <p:nvSpPr>
          <p:cNvPr id="4" name="Tijdelijke aanduiding voor dianummer 3"/>
          <p:cNvSpPr>
            <a:spLocks noGrp="1"/>
          </p:cNvSpPr>
          <p:nvPr>
            <p:ph type="sldNum" sz="quarter" idx="12"/>
          </p:nvPr>
        </p:nvSpPr>
        <p:spPr/>
        <p:txBody>
          <a:bodyPr/>
          <a:lstStyle/>
          <a:p>
            <a:fld id="{AE321047-CADA-468D-A343-A71C79AFD0D9}" type="slidenum">
              <a:rPr lang="nl-NL" smtClean="0"/>
              <a:t>10</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6632"/>
            <a:ext cx="3743325"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611560" y="2708920"/>
            <a:ext cx="8064896" cy="3539430"/>
          </a:xfrm>
          <a:prstGeom prst="rect">
            <a:avLst/>
          </a:prstGeom>
        </p:spPr>
        <p:txBody>
          <a:bodyPr wrap="square">
            <a:spAutoFit/>
          </a:bodyPr>
          <a:lstStyle/>
          <a:p>
            <a:r>
              <a:rPr lang="nl-NL" sz="1400" dirty="0"/>
              <a:t>Het SEBO-Keurmerk heeft de volgende doelstellingen:</a:t>
            </a:r>
          </a:p>
          <a:p>
            <a:endParaRPr lang="nl-NL" sz="1400" dirty="0"/>
          </a:p>
          <a:p>
            <a:r>
              <a:rPr lang="nl-NL" sz="1400" dirty="0"/>
              <a:t>1.	Stimuleren; het stimuleren van bedrijven om bij te dragen aan twee van de vier doelstellingen van de SEA (verminderen van het aantal uitkeringsgerechtigden, verbeteren aansluiting onderwijs – bedrijfsleven).</a:t>
            </a:r>
          </a:p>
          <a:p>
            <a:endParaRPr lang="nl-NL" sz="1400" dirty="0"/>
          </a:p>
          <a:p>
            <a:r>
              <a:rPr lang="nl-NL" sz="1400" dirty="0"/>
              <a:t>2.	Verbinden; het leggen van verbinding tussen sociale betrokkenheid en economische bedrijfsvoering en daarmee het bewegen van bedrijven tot sociaaleconomisch ondernemerschap en hen onderling een platform bieden.</a:t>
            </a:r>
          </a:p>
          <a:p>
            <a:endParaRPr lang="nl-NL" sz="1400" dirty="0"/>
          </a:p>
          <a:p>
            <a:r>
              <a:rPr lang="nl-NL" sz="1400" dirty="0"/>
              <a:t>3.	Opschalen; bevorderen van het aantal werkgevers dat sociaaleconomisch onderneemt door de communicatieve kracht die uitgaat van het SEBO-Keurmerk. Het geldt als voorbeeld hoe samenwerking ten aanzien van sociaaleconomisch beleid kan leiden tot resultaten.</a:t>
            </a:r>
          </a:p>
          <a:p>
            <a:endParaRPr lang="nl-NL" sz="1400" dirty="0"/>
          </a:p>
          <a:p>
            <a:r>
              <a:rPr lang="nl-NL" sz="1400" dirty="0"/>
              <a:t>4.	Onderscheiden; het SEBO-Keurmerk biedt onderscheidend vermogen voor bedrijven die hiermee zichtbaar maken dat zij hun maatschappelijke rol goed invullen.</a:t>
            </a:r>
          </a:p>
        </p:txBody>
      </p:sp>
    </p:spTree>
    <p:extLst>
      <p:ext uri="{BB962C8B-B14F-4D97-AF65-F5344CB8AC3E}">
        <p14:creationId xmlns:p14="http://schemas.microsoft.com/office/powerpoint/2010/main" val="55690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Lokale ondernemers</a:t>
            </a:r>
            <a:endParaRPr lang="nl-NL" dirty="0"/>
          </a:p>
        </p:txBody>
      </p:sp>
      <p:sp>
        <p:nvSpPr>
          <p:cNvPr id="3" name="Tijdelijke aanduiding voor inhoud 2"/>
          <p:cNvSpPr>
            <a:spLocks noGrp="1"/>
          </p:cNvSpPr>
          <p:nvPr>
            <p:ph idx="1"/>
          </p:nvPr>
        </p:nvSpPr>
        <p:spPr/>
        <p:txBody>
          <a:bodyPr>
            <a:normAutofit fontScale="55000" lnSpcReduction="20000"/>
          </a:bodyPr>
          <a:lstStyle/>
          <a:p>
            <a:r>
              <a:rPr lang="nl-NL" dirty="0"/>
              <a:t>Gemeente Zoetermeer vult de beleidsvrijheid ten aanzien van lokale ondernemers op onderstaande wijze in: </a:t>
            </a:r>
            <a:r>
              <a:rPr lang="nl-NL" dirty="0" smtClean="0"/>
              <a:t/>
            </a:r>
            <a:br>
              <a:rPr lang="nl-NL" dirty="0" smtClean="0"/>
            </a:br>
            <a:endParaRPr lang="nl-NL" dirty="0"/>
          </a:p>
          <a:p>
            <a:r>
              <a:rPr lang="nl-NL" b="1" dirty="0"/>
              <a:t>- Opdrachten tot € 150.000,- voor werken en € 50.000,- voor leveringen en diensten worden enkelvoudig (één op één) vergeven. </a:t>
            </a:r>
            <a:r>
              <a:rPr lang="nl-NL" b="1" dirty="0" smtClean="0"/>
              <a:t/>
            </a:r>
            <a:br>
              <a:rPr lang="nl-NL" b="1" dirty="0" smtClean="0"/>
            </a:br>
            <a:r>
              <a:rPr lang="nl-NL" dirty="0" smtClean="0"/>
              <a:t>De </a:t>
            </a:r>
            <a:r>
              <a:rPr lang="nl-NL" dirty="0"/>
              <a:t>opdracht wordt uitgezet bij één lokale ondernemer met SEBO-Keurmerk, </a:t>
            </a:r>
            <a:r>
              <a:rPr lang="nl-NL" dirty="0" err="1"/>
              <a:t>danwel</a:t>
            </a:r>
            <a:r>
              <a:rPr lang="nl-NL" dirty="0"/>
              <a:t> één lokale ondernemer, dan wel één ondernemer (in aflopende volgorde). En de opdracht wordt aan deze ondernemer gegeven mits deze kan voldoen aan de gestelde eisen en een goede, marktconforme prijs/kwaliteit verhouding aanbiedt; </a:t>
            </a:r>
            <a:r>
              <a:rPr lang="nl-NL" dirty="0" smtClean="0"/>
              <a:t/>
            </a:r>
            <a:br>
              <a:rPr lang="nl-NL" dirty="0" smtClean="0"/>
            </a:br>
            <a:endParaRPr lang="nl-NL" dirty="0"/>
          </a:p>
          <a:p>
            <a:r>
              <a:rPr lang="nl-NL" b="1" dirty="0"/>
              <a:t>- Werken tot € 1.500.000,- en leveringen en diensten tot € 207.000,- worden meervoudig vergeven (minimaal 3 offertes). </a:t>
            </a:r>
            <a:r>
              <a:rPr lang="nl-NL" b="1" dirty="0" smtClean="0"/>
              <a:t/>
            </a:r>
            <a:br>
              <a:rPr lang="nl-NL" b="1" dirty="0" smtClean="0"/>
            </a:br>
            <a:r>
              <a:rPr lang="nl-NL" dirty="0" smtClean="0"/>
              <a:t>De </a:t>
            </a:r>
            <a:r>
              <a:rPr lang="nl-NL" dirty="0"/>
              <a:t>opdracht wordt uitgezet bij tenminste één lokale ondernemer met SEBO-Keurmerk </a:t>
            </a:r>
            <a:r>
              <a:rPr lang="nl-NL" dirty="0" err="1"/>
              <a:t>danwel</a:t>
            </a:r>
            <a:r>
              <a:rPr lang="nl-NL" dirty="0"/>
              <a:t> één lokale ondernemer, </a:t>
            </a:r>
            <a:r>
              <a:rPr lang="nl-NL" dirty="0" err="1"/>
              <a:t>danwel</a:t>
            </a:r>
            <a:r>
              <a:rPr lang="nl-NL" dirty="0"/>
              <a:t> één ondernemer (in aflopende volgorde). Bij aanbestedingen voor werken en diensten wordt 5% SROI (</a:t>
            </a:r>
            <a:r>
              <a:rPr lang="nl-NL" dirty="0" err="1"/>
              <a:t>Social</a:t>
            </a:r>
            <a:r>
              <a:rPr lang="nl-NL" dirty="0"/>
              <a:t> Return On Investment) geëist. Waarbij het SEBO-Keurmerk gelijk staat aan 5% SROI invulling. </a:t>
            </a:r>
          </a:p>
          <a:p>
            <a:endParaRPr lang="nl-NL" dirty="0"/>
          </a:p>
        </p:txBody>
      </p:sp>
      <p:sp>
        <p:nvSpPr>
          <p:cNvPr id="4" name="Tijdelijke aanduiding voor datum 3"/>
          <p:cNvSpPr>
            <a:spLocks noGrp="1"/>
          </p:cNvSpPr>
          <p:nvPr>
            <p:ph type="dt" sz="half" idx="10"/>
          </p:nvPr>
        </p:nvSpPr>
        <p:spPr/>
        <p:txBody>
          <a:bodyPr/>
          <a:lstStyle/>
          <a:p>
            <a:fld id="{B4A3CC7F-AE43-42DB-A263-7796AD39EA9B}"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11</a:t>
            </a:fld>
            <a:endParaRPr lang="nl-NL"/>
          </a:p>
        </p:txBody>
      </p:sp>
    </p:spTree>
    <p:extLst>
      <p:ext uri="{BB962C8B-B14F-4D97-AF65-F5344CB8AC3E}">
        <p14:creationId xmlns:p14="http://schemas.microsoft.com/office/powerpoint/2010/main" val="381854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nl-NL" dirty="0"/>
              <a:t>SEBO-Keurmerk Criteria </a:t>
            </a:r>
          </a:p>
        </p:txBody>
      </p:sp>
      <p:sp>
        <p:nvSpPr>
          <p:cNvPr id="3" name="Tijdelijke aanduiding voor inhoud 2"/>
          <p:cNvSpPr>
            <a:spLocks noGrp="1"/>
          </p:cNvSpPr>
          <p:nvPr>
            <p:ph idx="1"/>
          </p:nvPr>
        </p:nvSpPr>
        <p:spPr>
          <a:xfrm>
            <a:off x="457200" y="980728"/>
            <a:ext cx="8229600" cy="5145435"/>
          </a:xfrm>
        </p:spPr>
        <p:txBody>
          <a:bodyPr>
            <a:normAutofit fontScale="25000" lnSpcReduction="20000"/>
          </a:bodyPr>
          <a:lstStyle/>
          <a:p>
            <a:pPr marL="0" indent="0">
              <a:buNone/>
            </a:pPr>
            <a:r>
              <a:rPr lang="nl-NL" sz="4800" b="1" dirty="0"/>
              <a:t>Criterium 1 Personeelsbeleid</a:t>
            </a:r>
          </a:p>
          <a:p>
            <a:pPr marL="0" indent="0">
              <a:buNone/>
            </a:pPr>
            <a:r>
              <a:rPr lang="nl-NL" sz="4800" dirty="0"/>
              <a:t>Het bedrijf dient een zorgvuldig personeelsbeleid te voeren.</a:t>
            </a:r>
          </a:p>
          <a:p>
            <a:pPr marL="0" indent="0">
              <a:buNone/>
            </a:pPr>
            <a:endParaRPr lang="nl-NL" sz="5600" dirty="0"/>
          </a:p>
          <a:p>
            <a:pPr marL="0" indent="0">
              <a:buNone/>
            </a:pPr>
            <a:r>
              <a:rPr lang="nl-NL" sz="4000" dirty="0"/>
              <a:t>1.1.	Er dient een sollicitatieprocedure of sollicitatiewerkwijze te zijn die </a:t>
            </a:r>
            <a:r>
              <a:rPr lang="nl-NL" sz="4000" dirty="0">
                <a:solidFill>
                  <a:srgbClr val="FF0000"/>
                </a:solidFill>
              </a:rPr>
              <a:t>diversiteit</a:t>
            </a:r>
            <a:r>
              <a:rPr lang="nl-NL" sz="4000" dirty="0"/>
              <a:t> bevordert. (het personeelsbestand is een afspiegeling van </a:t>
            </a:r>
            <a:r>
              <a:rPr lang="nl-NL" sz="4000" dirty="0" smtClean="0"/>
              <a:t>	de </a:t>
            </a:r>
            <a:r>
              <a:rPr lang="nl-NL" sz="4000" dirty="0"/>
              <a:t>samenleving) </a:t>
            </a:r>
          </a:p>
          <a:p>
            <a:pPr marL="0" indent="0">
              <a:buNone/>
            </a:pPr>
            <a:r>
              <a:rPr lang="nl-NL" sz="4000" dirty="0"/>
              <a:t>1.2.	Het bedrijf heeft aandacht voor in- en doorstroom van kwetsbare groepen </a:t>
            </a:r>
            <a:r>
              <a:rPr lang="nl-NL" sz="4000" dirty="0">
                <a:solidFill>
                  <a:srgbClr val="FF0000"/>
                </a:solidFill>
              </a:rPr>
              <a:t>(mensen met een zekere mate van afstand tot de </a:t>
            </a:r>
            <a:r>
              <a:rPr lang="nl-NL" sz="4000" dirty="0" smtClean="0">
                <a:solidFill>
                  <a:srgbClr val="FF0000"/>
                </a:solidFill>
              </a:rPr>
              <a:t>	arbeidsmarkt</a:t>
            </a:r>
            <a:r>
              <a:rPr lang="nl-NL" sz="4000" dirty="0">
                <a:solidFill>
                  <a:srgbClr val="FF0000"/>
                </a:solidFill>
              </a:rPr>
              <a:t>).</a:t>
            </a:r>
          </a:p>
          <a:p>
            <a:pPr marL="0" indent="0">
              <a:buNone/>
            </a:pPr>
            <a:r>
              <a:rPr lang="nl-NL" sz="4000" dirty="0"/>
              <a:t>1.3.	Er dient een gelijke beloning te zijn voor gelijke arbeid.</a:t>
            </a:r>
          </a:p>
          <a:p>
            <a:pPr marL="0" indent="0">
              <a:buNone/>
            </a:pPr>
            <a:r>
              <a:rPr lang="nl-NL" sz="4000" dirty="0"/>
              <a:t>1.4.	Er dient een opleidingsbeleid te zijn. Werknemers wordt de kans geboden om opleidingen te volgen.</a:t>
            </a:r>
          </a:p>
          <a:p>
            <a:pPr marL="0" indent="0">
              <a:buNone/>
            </a:pPr>
            <a:r>
              <a:rPr lang="nl-NL" sz="4000" dirty="0"/>
              <a:t>1.5.	Er dienen mogelijkheden te zijn om werkomstandigheden aan te passen voor een goede werk-privébalans.</a:t>
            </a:r>
          </a:p>
          <a:p>
            <a:pPr marL="0" indent="0">
              <a:buNone/>
            </a:pPr>
            <a:r>
              <a:rPr lang="nl-NL" sz="4000" dirty="0"/>
              <a:t>1.6.	De werknemer wordt door de werkgever begeleid in zijn/haar loopbaan.</a:t>
            </a:r>
          </a:p>
          <a:p>
            <a:pPr marL="0" indent="0">
              <a:buNone/>
            </a:pPr>
            <a:r>
              <a:rPr lang="nl-NL" sz="4000" dirty="0"/>
              <a:t>1.7.	Het bedrijf stelt één keer per jaar meetbare doelstellingen m.b.t. het personeelsbeleid en evalueert dit jaarlijks.</a:t>
            </a:r>
          </a:p>
          <a:p>
            <a:pPr marL="0" indent="0">
              <a:buNone/>
            </a:pPr>
            <a:endParaRPr lang="nl-NL" sz="4000" dirty="0"/>
          </a:p>
          <a:p>
            <a:pPr marL="0" indent="0">
              <a:buNone/>
            </a:pPr>
            <a:r>
              <a:rPr lang="nl-NL" sz="4800" b="1" dirty="0"/>
              <a:t>Criterium 2 Werkgelegenheid</a:t>
            </a:r>
          </a:p>
          <a:p>
            <a:pPr marL="0" indent="0">
              <a:buNone/>
            </a:pPr>
            <a:r>
              <a:rPr lang="nl-NL" sz="4800" dirty="0"/>
              <a:t>Het bedrijf dient activiteiten te ondernemen met als doel de werkgelegenheid te bevorderen. </a:t>
            </a:r>
          </a:p>
          <a:p>
            <a:pPr marL="0" indent="0">
              <a:buNone/>
            </a:pPr>
            <a:endParaRPr lang="nl-NL" sz="4000" dirty="0"/>
          </a:p>
          <a:p>
            <a:pPr marL="0" indent="0">
              <a:buNone/>
            </a:pPr>
            <a:r>
              <a:rPr lang="nl-NL" sz="4000" dirty="0"/>
              <a:t>Intern</a:t>
            </a:r>
          </a:p>
          <a:p>
            <a:pPr marL="0" indent="0">
              <a:buNone/>
            </a:pPr>
            <a:r>
              <a:rPr lang="nl-NL" sz="4000" dirty="0"/>
              <a:t>2.1.	Het bedrijf dient zich in te spannen om: </a:t>
            </a:r>
            <a:r>
              <a:rPr lang="nl-NL" sz="4000" dirty="0">
                <a:solidFill>
                  <a:srgbClr val="FF0000"/>
                </a:solidFill>
              </a:rPr>
              <a:t>stageplaatsen, duale werkplekken, aangepaste werkomstandigheden </a:t>
            </a:r>
            <a:r>
              <a:rPr lang="nl-NL" sz="4000" dirty="0"/>
              <a:t>voor mensen met afstand </a:t>
            </a:r>
            <a:r>
              <a:rPr lang="nl-NL" sz="4000" dirty="0" smtClean="0"/>
              <a:t>	tot </a:t>
            </a:r>
            <a:r>
              <a:rPr lang="nl-NL" sz="4000" dirty="0"/>
              <a:t>de arbeidsmarkt (mensen die niet direct inzetbaar zijn voor regulier werk) te creëren. </a:t>
            </a:r>
          </a:p>
          <a:p>
            <a:pPr marL="0" indent="0">
              <a:buNone/>
            </a:pPr>
            <a:r>
              <a:rPr lang="nl-NL" sz="4000" dirty="0"/>
              <a:t>Extern</a:t>
            </a:r>
          </a:p>
          <a:p>
            <a:pPr marL="0" indent="0">
              <a:buNone/>
            </a:pPr>
            <a:r>
              <a:rPr lang="nl-NL" sz="4000" dirty="0"/>
              <a:t>2.2.	Het bedrijf dient zich in te spannen om kennis en “</a:t>
            </a:r>
            <a:r>
              <a:rPr lang="nl-NL" sz="4000" dirty="0" err="1"/>
              <a:t>good</a:t>
            </a:r>
            <a:r>
              <a:rPr lang="nl-NL" sz="4000" dirty="0"/>
              <a:t> </a:t>
            </a:r>
            <a:r>
              <a:rPr lang="nl-NL" sz="4000" dirty="0" err="1"/>
              <a:t>practice</a:t>
            </a:r>
            <a:r>
              <a:rPr lang="nl-NL" sz="4000" dirty="0"/>
              <a:t>” te delen met externe partijen.</a:t>
            </a:r>
          </a:p>
          <a:p>
            <a:pPr marL="0" indent="0">
              <a:buNone/>
            </a:pPr>
            <a:endParaRPr lang="nl-NL" sz="4000" dirty="0"/>
          </a:p>
          <a:p>
            <a:pPr marL="0" indent="0">
              <a:buNone/>
            </a:pPr>
            <a:r>
              <a:rPr lang="nl-NL" sz="4800" b="1" dirty="0" smtClean="0"/>
              <a:t>Criterium </a:t>
            </a:r>
            <a:r>
              <a:rPr lang="nl-NL" sz="4800" b="1" dirty="0"/>
              <a:t>3 Samenwerking tussen onderwijs en arbeidsmarkt</a:t>
            </a:r>
          </a:p>
          <a:p>
            <a:pPr marL="0" indent="0">
              <a:buNone/>
            </a:pPr>
            <a:r>
              <a:rPr lang="nl-NL" sz="4800" dirty="0"/>
              <a:t>Het bedrijf dient activiteiten te ondernemen met als doel de samenwerking met onderwijsinstellingen te bevorderen. </a:t>
            </a:r>
          </a:p>
          <a:p>
            <a:pPr marL="0" indent="0">
              <a:buNone/>
            </a:pPr>
            <a:endParaRPr lang="nl-NL" sz="4000" dirty="0"/>
          </a:p>
          <a:p>
            <a:pPr marL="0" indent="0">
              <a:buNone/>
            </a:pPr>
            <a:r>
              <a:rPr lang="nl-NL" sz="4000" dirty="0" smtClean="0"/>
              <a:t>3.1</a:t>
            </a:r>
            <a:r>
              <a:rPr lang="nl-NL" sz="4000" dirty="0"/>
              <a:t>.	Het bedrijf dient samen te werken met onderwijsinstellingen</a:t>
            </a:r>
            <a:r>
              <a:rPr lang="nl-NL" sz="4000" dirty="0" smtClean="0"/>
              <a:t>.</a:t>
            </a:r>
          </a:p>
          <a:p>
            <a:pPr marL="0" indent="0">
              <a:buNone/>
            </a:pPr>
            <a:endParaRPr lang="nl-NL" sz="4000" dirty="0" smtClean="0"/>
          </a:p>
          <a:p>
            <a:pPr marL="0" indent="0">
              <a:buNone/>
            </a:pPr>
            <a:r>
              <a:rPr lang="nl-NL" sz="4800" b="1" dirty="0" smtClean="0"/>
              <a:t>Criterium </a:t>
            </a:r>
            <a:r>
              <a:rPr lang="nl-NL" sz="4800" b="1" dirty="0"/>
              <a:t>4 Maatschappelijk ondernemen in Zoetermeer</a:t>
            </a:r>
          </a:p>
          <a:p>
            <a:pPr marL="0" indent="0">
              <a:buNone/>
            </a:pPr>
            <a:r>
              <a:rPr lang="nl-NL" sz="4800" dirty="0"/>
              <a:t>Het bedrijf dient zich in te spannen voor sociale en maatschappelijk doelen in Zoetermeer.</a:t>
            </a:r>
          </a:p>
          <a:p>
            <a:pPr marL="0" indent="0">
              <a:buNone/>
            </a:pPr>
            <a:endParaRPr lang="nl-NL" sz="4000" dirty="0"/>
          </a:p>
          <a:p>
            <a:pPr marL="0" indent="0">
              <a:buNone/>
            </a:pPr>
            <a:r>
              <a:rPr lang="nl-NL" sz="4000" dirty="0"/>
              <a:t>4.1 Het bedrijf geeft inzicht in hoe zij zich inspant voor </a:t>
            </a:r>
            <a:r>
              <a:rPr lang="nl-NL" sz="4000" dirty="0">
                <a:solidFill>
                  <a:srgbClr val="FF0000"/>
                </a:solidFill>
              </a:rPr>
              <a:t>sociale en maatschappelijke doelen </a:t>
            </a:r>
            <a:r>
              <a:rPr lang="nl-NL" sz="4000" dirty="0"/>
              <a:t>in Zoetermeer.</a:t>
            </a:r>
          </a:p>
          <a:p>
            <a:pPr marL="0" indent="0">
              <a:buNone/>
            </a:pPr>
            <a:endParaRPr lang="nl-NL" dirty="0"/>
          </a:p>
          <a:p>
            <a:pPr marL="0" indent="0">
              <a:buNone/>
            </a:pPr>
            <a:endParaRPr lang="nl-NL" dirty="0"/>
          </a:p>
        </p:txBody>
      </p:sp>
      <p:sp>
        <p:nvSpPr>
          <p:cNvPr id="4" name="Tijdelijke aanduiding voor datum 3"/>
          <p:cNvSpPr>
            <a:spLocks noGrp="1"/>
          </p:cNvSpPr>
          <p:nvPr>
            <p:ph type="dt" sz="half" idx="10"/>
          </p:nvPr>
        </p:nvSpPr>
        <p:spPr/>
        <p:txBody>
          <a:bodyPr/>
          <a:lstStyle/>
          <a:p>
            <a:fld id="{C1DC9166-498D-4A95-B8C4-0957758695FE}"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12</a:t>
            </a:fld>
            <a:endParaRPr lang="nl-NL"/>
          </a:p>
        </p:txBody>
      </p:sp>
    </p:spTree>
    <p:extLst>
      <p:ext uri="{BB962C8B-B14F-4D97-AF65-F5344CB8AC3E}">
        <p14:creationId xmlns:p14="http://schemas.microsoft.com/office/powerpoint/2010/main" val="336660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Regels &amp; Resultaat </a:t>
            </a:r>
            <a:endParaRPr lang="nl-NL" dirty="0"/>
          </a:p>
        </p:txBody>
      </p:sp>
      <p:sp>
        <p:nvSpPr>
          <p:cNvPr id="4" name="Tijdelijke aanduiding voor datum 3"/>
          <p:cNvSpPr>
            <a:spLocks noGrp="1"/>
          </p:cNvSpPr>
          <p:nvPr>
            <p:ph type="dt" sz="half" idx="10"/>
          </p:nvPr>
        </p:nvSpPr>
        <p:spPr/>
        <p:txBody>
          <a:bodyPr/>
          <a:lstStyle/>
          <a:p>
            <a:fld id="{C1DC9166-498D-4A95-B8C4-0957758695FE}"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13</a:t>
            </a:fld>
            <a:endParaRPr lang="nl-NL"/>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3217875" cy="321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Tekst: vind ik ook, niet moeilijk do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32" y="1528788"/>
            <a:ext cx="3412380" cy="3289287"/>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2411760" y="5661248"/>
            <a:ext cx="5832648" cy="707886"/>
          </a:xfrm>
          <a:prstGeom prst="rect">
            <a:avLst/>
          </a:prstGeom>
          <a:noFill/>
        </p:spPr>
        <p:txBody>
          <a:bodyPr wrap="square" rtlCol="0">
            <a:spAutoFit/>
          </a:bodyPr>
          <a:lstStyle/>
          <a:p>
            <a:r>
              <a:rPr lang="nl-NL" sz="4000" dirty="0" smtClean="0"/>
              <a:t>Vragen? </a:t>
            </a:r>
            <a:endParaRPr lang="nl-NL" sz="4000" dirty="0"/>
          </a:p>
        </p:txBody>
      </p:sp>
      <p:pic>
        <p:nvPicPr>
          <p:cNvPr id="4102" name="Picture 6" descr="http://gemak.org/images/2011-11/zandloper_copy.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8285" y="1301222"/>
            <a:ext cx="2890955" cy="374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7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descr="http://www.dswrijswijk.nl/images/stories/bakfiet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1718922"/>
            <a:ext cx="4789205" cy="376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280" y="269875"/>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76250"/>
            <a:ext cx="15144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p:cNvSpPr txBox="1"/>
          <p:nvPr/>
        </p:nvSpPr>
        <p:spPr>
          <a:xfrm>
            <a:off x="2446280" y="5795972"/>
            <a:ext cx="5078047" cy="584775"/>
          </a:xfrm>
          <a:prstGeom prst="rect">
            <a:avLst/>
          </a:prstGeom>
          <a:noFill/>
        </p:spPr>
        <p:txBody>
          <a:bodyPr wrap="square" rtlCol="0">
            <a:spAutoFit/>
          </a:bodyPr>
          <a:lstStyle/>
          <a:p>
            <a:pPr algn="ctr"/>
            <a:r>
              <a:rPr lang="nl-NL" sz="3200" dirty="0" smtClean="0"/>
              <a:t>Effe laden en karren maar </a:t>
            </a:r>
            <a:endParaRPr lang="nl-NL" sz="3200" dirty="0"/>
          </a:p>
        </p:txBody>
      </p:sp>
      <p:sp>
        <p:nvSpPr>
          <p:cNvPr id="8" name="Tijdelijke aanduiding voor datum 7"/>
          <p:cNvSpPr>
            <a:spLocks noGrp="1"/>
          </p:cNvSpPr>
          <p:nvPr>
            <p:ph type="dt" sz="half" idx="10"/>
          </p:nvPr>
        </p:nvSpPr>
        <p:spPr/>
        <p:txBody>
          <a:bodyPr/>
          <a:lstStyle/>
          <a:p>
            <a:fld id="{88331C9D-3DA6-488C-B2DC-BCE23AB3A5CB}" type="datetime1">
              <a:rPr lang="nl-NL" smtClean="0"/>
              <a:t>5-3-2015</a:t>
            </a:fld>
            <a:endParaRPr lang="nl-NL"/>
          </a:p>
        </p:txBody>
      </p:sp>
      <p:sp>
        <p:nvSpPr>
          <p:cNvPr id="9" name="Tijdelijke aanduiding voor voettekst 8"/>
          <p:cNvSpPr>
            <a:spLocks noGrp="1"/>
          </p:cNvSpPr>
          <p:nvPr>
            <p:ph type="ftr" sz="quarter" idx="11"/>
          </p:nvPr>
        </p:nvSpPr>
        <p:spPr/>
        <p:txBody>
          <a:bodyPr/>
          <a:lstStyle/>
          <a:p>
            <a:r>
              <a:rPr lang="nl-NL" smtClean="0"/>
              <a:t>SROI Stadswerk </a:t>
            </a:r>
            <a:endParaRPr lang="nl-NL"/>
          </a:p>
        </p:txBody>
      </p:sp>
      <p:sp>
        <p:nvSpPr>
          <p:cNvPr id="10" name="Tijdelijke aanduiding voor dianummer 9"/>
          <p:cNvSpPr>
            <a:spLocks noGrp="1"/>
          </p:cNvSpPr>
          <p:nvPr>
            <p:ph type="sldNum" sz="quarter" idx="12"/>
          </p:nvPr>
        </p:nvSpPr>
        <p:spPr/>
        <p:txBody>
          <a:bodyPr/>
          <a:lstStyle/>
          <a:p>
            <a:fld id="{AE321047-CADA-468D-A343-A71C79AFD0D9}" type="slidenum">
              <a:rPr lang="nl-NL" smtClean="0"/>
              <a:t>2</a:t>
            </a:fld>
            <a:endParaRPr lang="nl-NL"/>
          </a:p>
        </p:txBody>
      </p:sp>
    </p:spTree>
    <p:extLst>
      <p:ext uri="{BB962C8B-B14F-4D97-AF65-F5344CB8AC3E}">
        <p14:creationId xmlns:p14="http://schemas.microsoft.com/office/powerpoint/2010/main" val="425968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Beleid </a:t>
            </a:r>
            <a:r>
              <a:rPr lang="nl-NL" sz="2800" dirty="0" smtClean="0"/>
              <a:t>(Zoetermeer)</a:t>
            </a:r>
            <a:endParaRPr lang="nl-NL" sz="2800" dirty="0"/>
          </a:p>
        </p:txBody>
      </p:sp>
      <p:sp>
        <p:nvSpPr>
          <p:cNvPr id="3" name="Tijdelijke aanduiding voor inhoud 2"/>
          <p:cNvSpPr>
            <a:spLocks noGrp="1"/>
          </p:cNvSpPr>
          <p:nvPr>
            <p:ph idx="1"/>
          </p:nvPr>
        </p:nvSpPr>
        <p:spPr/>
        <p:txBody>
          <a:bodyPr>
            <a:normAutofit/>
          </a:bodyPr>
          <a:lstStyle/>
          <a:p>
            <a:r>
              <a:rPr lang="nl-NL" sz="2400" dirty="0" smtClean="0"/>
              <a:t>Inkoop &amp; aanbestedingsbeleid </a:t>
            </a:r>
            <a:br>
              <a:rPr lang="nl-NL" sz="2400" dirty="0" smtClean="0"/>
            </a:br>
            <a:r>
              <a:rPr lang="nl-NL" sz="2400" dirty="0" smtClean="0"/>
              <a:t>* Zoetermeer </a:t>
            </a:r>
            <a:r>
              <a:rPr lang="nl-NL" sz="2400" dirty="0" smtClean="0"/>
              <a:t>170 budgethouders veel </a:t>
            </a:r>
            <a:r>
              <a:rPr lang="nl-NL" sz="2400" dirty="0" smtClean="0"/>
              <a:t>autonomie</a:t>
            </a:r>
            <a:br>
              <a:rPr lang="nl-NL" sz="2400" dirty="0" smtClean="0"/>
            </a:br>
            <a:r>
              <a:rPr lang="nl-NL" sz="2400" dirty="0" smtClean="0"/>
              <a:t>* team Inkoop &amp; Aanbesteding  </a:t>
            </a:r>
            <a:endParaRPr lang="nl-NL" sz="2400" dirty="0" smtClean="0"/>
          </a:p>
          <a:p>
            <a:r>
              <a:rPr lang="nl-NL" sz="2400" dirty="0" smtClean="0"/>
              <a:t>Inkooptoolkit (intranet) met formats </a:t>
            </a:r>
          </a:p>
          <a:p>
            <a:r>
              <a:rPr lang="nl-NL" sz="2400" dirty="0" smtClean="0"/>
              <a:t>Interne voorschriften </a:t>
            </a:r>
            <a:r>
              <a:rPr lang="nl-NL" sz="2400" dirty="0" smtClean="0"/>
              <a:t/>
            </a:r>
            <a:br>
              <a:rPr lang="nl-NL" sz="2400" dirty="0" smtClean="0"/>
            </a:br>
            <a:r>
              <a:rPr lang="nl-NL" sz="2400" dirty="0" smtClean="0"/>
              <a:t>* meldingsformulier </a:t>
            </a:r>
            <a:endParaRPr lang="nl-NL" sz="2400" dirty="0" smtClean="0"/>
          </a:p>
          <a:p>
            <a:r>
              <a:rPr lang="nl-NL" sz="2400" dirty="0" smtClean="0"/>
              <a:t>Regionalisering arbeidsmarktregio Zuid Holland Centraal </a:t>
            </a:r>
            <a:endParaRPr lang="nl-N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126" y="4437112"/>
            <a:ext cx="2540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4"/>
          <p:cNvSpPr>
            <a:spLocks noGrp="1"/>
          </p:cNvSpPr>
          <p:nvPr>
            <p:ph type="dt" sz="half" idx="10"/>
          </p:nvPr>
        </p:nvSpPr>
        <p:spPr/>
        <p:txBody>
          <a:bodyPr/>
          <a:lstStyle/>
          <a:p>
            <a:fld id="{D4DA646E-72AE-4809-848D-E00079377623}" type="datetime1">
              <a:rPr lang="nl-NL" smtClean="0"/>
              <a:t>5-3-2015</a:t>
            </a:fld>
            <a:endParaRPr lang="nl-NL"/>
          </a:p>
        </p:txBody>
      </p:sp>
      <p:sp>
        <p:nvSpPr>
          <p:cNvPr id="6" name="Tijdelijke aanduiding voor voettekst 5"/>
          <p:cNvSpPr>
            <a:spLocks noGrp="1"/>
          </p:cNvSpPr>
          <p:nvPr>
            <p:ph type="ftr" sz="quarter" idx="11"/>
          </p:nvPr>
        </p:nvSpPr>
        <p:spPr/>
        <p:txBody>
          <a:bodyPr/>
          <a:lstStyle/>
          <a:p>
            <a:r>
              <a:rPr lang="nl-NL" smtClean="0"/>
              <a:t>SROI Stadswerk </a:t>
            </a:r>
            <a:endParaRPr lang="nl-NL"/>
          </a:p>
        </p:txBody>
      </p:sp>
      <p:sp>
        <p:nvSpPr>
          <p:cNvPr id="7" name="Tijdelijke aanduiding voor dianummer 6"/>
          <p:cNvSpPr>
            <a:spLocks noGrp="1"/>
          </p:cNvSpPr>
          <p:nvPr>
            <p:ph type="sldNum" sz="quarter" idx="12"/>
          </p:nvPr>
        </p:nvSpPr>
        <p:spPr/>
        <p:txBody>
          <a:bodyPr/>
          <a:lstStyle/>
          <a:p>
            <a:fld id="{AE321047-CADA-468D-A343-A71C79AFD0D9}" type="slidenum">
              <a:rPr lang="nl-NL" smtClean="0"/>
              <a:t>3</a:t>
            </a:fld>
            <a:endParaRPr lang="nl-NL"/>
          </a:p>
        </p:txBody>
      </p:sp>
      <p:pic>
        <p:nvPicPr>
          <p:cNvPr id="6146" name="Picture 2" descr="http://www.promotiezoetermeer.nl/afbeeldingen/voorpagina/LogogemeenteZoeterme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446793"/>
            <a:ext cx="4704457" cy="185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3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Regionaal Inkopen </a:t>
            </a:r>
            <a:endParaRPr lang="nl-N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30427"/>
            <a:ext cx="8229600" cy="426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atum 3"/>
          <p:cNvSpPr>
            <a:spLocks noGrp="1"/>
          </p:cNvSpPr>
          <p:nvPr>
            <p:ph type="dt" sz="half" idx="10"/>
          </p:nvPr>
        </p:nvSpPr>
        <p:spPr/>
        <p:txBody>
          <a:bodyPr/>
          <a:lstStyle/>
          <a:p>
            <a:fld id="{04461D9C-DC47-43BC-94E6-5A20B4AFDA3B}"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4</a:t>
            </a:fld>
            <a:endParaRPr lang="nl-NL"/>
          </a:p>
        </p:txBody>
      </p:sp>
    </p:spTree>
    <p:extLst>
      <p:ext uri="{BB962C8B-B14F-4D97-AF65-F5344CB8AC3E}">
        <p14:creationId xmlns:p14="http://schemas.microsoft.com/office/powerpoint/2010/main" val="387228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algn="l" eaLnBrk="1" hangingPunct="1"/>
            <a:r>
              <a:rPr lang="nl-NL" altLang="nl-NL" sz="2400" dirty="0" smtClean="0"/>
              <a:t>Wat moet ik er als budgethouder </a:t>
            </a:r>
            <a:r>
              <a:rPr lang="nl-NL" altLang="nl-NL" sz="2800" dirty="0" smtClean="0"/>
              <a:t>mee</a:t>
            </a:r>
            <a:r>
              <a:rPr lang="nl-NL" altLang="nl-NL" sz="2800" dirty="0" smtClean="0"/>
              <a:t>?</a:t>
            </a:r>
            <a:endParaRPr lang="nl-NL" altLang="nl-NL" sz="2800" dirty="0" smtClean="0"/>
          </a:p>
        </p:txBody>
      </p:sp>
      <p:sp>
        <p:nvSpPr>
          <p:cNvPr id="7171" name="Tijdelijke aanduiding voor inhoud 2"/>
          <p:cNvSpPr>
            <a:spLocks noGrp="1"/>
          </p:cNvSpPr>
          <p:nvPr>
            <p:ph idx="1"/>
          </p:nvPr>
        </p:nvSpPr>
        <p:spPr>
          <a:xfrm>
            <a:off x="685800" y="1844675"/>
            <a:ext cx="7772400" cy="4251325"/>
          </a:xfrm>
        </p:spPr>
        <p:txBody>
          <a:bodyPr/>
          <a:lstStyle/>
          <a:p>
            <a:pPr eaLnBrk="1" hangingPunct="1"/>
            <a:r>
              <a:rPr lang="nl-NL" altLang="nl-NL" sz="2400" dirty="0" smtClean="0"/>
              <a:t>Opnemen in het bestek (zie formats </a:t>
            </a:r>
            <a:r>
              <a:rPr lang="nl-NL" altLang="nl-NL" sz="2400" dirty="0" err="1" smtClean="0"/>
              <a:t>toolkit</a:t>
            </a:r>
            <a:r>
              <a:rPr lang="nl-NL" altLang="nl-NL" sz="2400" dirty="0" smtClean="0"/>
              <a:t>)</a:t>
            </a:r>
            <a:br>
              <a:rPr lang="nl-NL" altLang="nl-NL" sz="2400" dirty="0" smtClean="0"/>
            </a:br>
            <a:r>
              <a:rPr lang="nl-NL" altLang="nl-NL" sz="2400" dirty="0" smtClean="0"/>
              <a:t>* 5% als </a:t>
            </a:r>
            <a:r>
              <a:rPr lang="nl-NL" altLang="nl-NL" sz="2400" dirty="0" smtClean="0"/>
              <a:t>verplichting (bijzondere uitvoeringsvoorwaarde )</a:t>
            </a:r>
            <a:r>
              <a:rPr lang="nl-NL" altLang="nl-NL" sz="2400" dirty="0" smtClean="0"/>
              <a:t/>
            </a:r>
            <a:br>
              <a:rPr lang="nl-NL" altLang="nl-NL" sz="2400" dirty="0" smtClean="0"/>
            </a:br>
            <a:r>
              <a:rPr lang="nl-NL" altLang="nl-NL" sz="2400" dirty="0" smtClean="0"/>
              <a:t>* eventueel een hoger %  en/of andere MVO bijdragen in de gunningscriteria.</a:t>
            </a:r>
          </a:p>
          <a:p>
            <a:pPr eaLnBrk="1" hangingPunct="1"/>
            <a:r>
              <a:rPr lang="nl-NL" altLang="nl-NL" sz="2400" dirty="0" smtClean="0"/>
              <a:t>Inschrijvers / opdrachtnemers wijzen op de verplichting</a:t>
            </a:r>
          </a:p>
          <a:p>
            <a:pPr eaLnBrk="1" hangingPunct="1"/>
            <a:r>
              <a:rPr lang="nl-NL" altLang="nl-NL" sz="2400" dirty="0" smtClean="0"/>
              <a:t>Het Werkgeversservicepunt maakt de afspraken over de personele invulling</a:t>
            </a:r>
            <a:br>
              <a:rPr lang="nl-NL" altLang="nl-NL" sz="2400" dirty="0" smtClean="0"/>
            </a:br>
            <a:r>
              <a:rPr lang="nl-NL" altLang="nl-NL" sz="2400" dirty="0" smtClean="0"/>
              <a:t>* Over en weer contact bij bijzonderheden  </a:t>
            </a:r>
          </a:p>
          <a:p>
            <a:pPr eaLnBrk="1" hangingPunct="1"/>
            <a:r>
              <a:rPr lang="nl-NL" altLang="nl-NL" sz="2400" dirty="0" smtClean="0"/>
              <a:t>Eventueel inhouden laatste betaling </a:t>
            </a:r>
          </a:p>
        </p:txBody>
      </p:sp>
      <p:sp>
        <p:nvSpPr>
          <p:cNvPr id="7172" name="Tijdelijke aanduiding voor datum 3"/>
          <p:cNvSpPr>
            <a:spLocks noGrp="1"/>
          </p:cNvSpPr>
          <p:nvPr>
            <p:ph type="dt" sz="quarter" idx="10"/>
          </p:nvPr>
        </p:nvSpPr>
        <p:spPr/>
        <p:txBody>
          <a:bodyPr/>
          <a:lstStyle/>
          <a:p>
            <a:pPr>
              <a:defRPr/>
            </a:pPr>
            <a:fld id="{0D13C28A-E64E-4193-B3FC-898E1733EA79}" type="datetime1">
              <a:rPr lang="nl-NL" smtClean="0"/>
              <a:t>5-3-2015</a:t>
            </a:fld>
            <a:endParaRPr lang="nl-NL" dirty="0"/>
          </a:p>
        </p:txBody>
      </p:sp>
      <p:sp>
        <p:nvSpPr>
          <p:cNvPr id="7174" name="Tijdelijke aanduiding voor voettekst 5"/>
          <p:cNvSpPr>
            <a:spLocks noGrp="1"/>
          </p:cNvSpPr>
          <p:nvPr>
            <p:ph type="ftr" sz="quarter" idx="11"/>
          </p:nvPr>
        </p:nvSpPr>
        <p:spPr/>
        <p:txBody>
          <a:bodyPr/>
          <a:lstStyle/>
          <a:p>
            <a:pPr>
              <a:defRPr/>
            </a:pPr>
            <a:r>
              <a:rPr lang="nl-NL" smtClean="0"/>
              <a:t>SROI Stadswerk </a:t>
            </a:r>
            <a:endParaRPr lang="nl-NL" dirty="0"/>
          </a:p>
        </p:txBody>
      </p:sp>
      <p:sp>
        <p:nvSpPr>
          <p:cNvPr id="7173" name="Tijdelijke aanduiding voor dianummer 4"/>
          <p:cNvSpPr>
            <a:spLocks noGrp="1"/>
          </p:cNvSpPr>
          <p:nvPr>
            <p:ph type="sldNum" sz="quarter" idx="12"/>
          </p:nvPr>
        </p:nvSpPr>
        <p:spPr/>
        <p:txBody>
          <a:bodyPr/>
          <a:lstStyle/>
          <a:p>
            <a:pPr>
              <a:defRPr/>
            </a:pPr>
            <a:fld id="{75F94D2F-7D47-4207-94D8-0FE085575129}" type="slidenum">
              <a:rPr lang="nl-NL"/>
              <a:pPr>
                <a:defRPr/>
              </a:pPr>
              <a:t>5</a:t>
            </a:fld>
            <a:endParaRPr lang="nl-NL"/>
          </a:p>
        </p:txBody>
      </p:sp>
      <p:pic>
        <p:nvPicPr>
          <p:cNvPr id="7175" name="Picture 2" descr="11145-zelf-baas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49275"/>
            <a:ext cx="21240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83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685800" y="1125538"/>
            <a:ext cx="5757863" cy="503237"/>
          </a:xfrm>
        </p:spPr>
        <p:txBody>
          <a:bodyPr>
            <a:normAutofit fontScale="90000"/>
          </a:bodyPr>
          <a:lstStyle/>
          <a:p>
            <a:pPr algn="l" eaLnBrk="1" hangingPunct="1"/>
            <a:r>
              <a:rPr lang="nl-NL" altLang="nl-NL" sz="2400" smtClean="0"/>
              <a:t>Wat moet een opdrachtnemer er mee</a:t>
            </a:r>
            <a:r>
              <a:rPr lang="nl-NL" altLang="nl-NL" sz="2800" smtClean="0"/>
              <a:t>?</a:t>
            </a:r>
            <a:r>
              <a:rPr lang="nl-NL" altLang="nl-NL" smtClean="0"/>
              <a:t/>
            </a:r>
            <a:br>
              <a:rPr lang="nl-NL" altLang="nl-NL" smtClean="0"/>
            </a:br>
            <a:endParaRPr lang="nl-NL" altLang="nl-NL" smtClean="0"/>
          </a:p>
        </p:txBody>
      </p:sp>
      <p:sp>
        <p:nvSpPr>
          <p:cNvPr id="8195" name="Tijdelijke aanduiding voor inhoud 2"/>
          <p:cNvSpPr>
            <a:spLocks noGrp="1"/>
          </p:cNvSpPr>
          <p:nvPr>
            <p:ph idx="1"/>
          </p:nvPr>
        </p:nvSpPr>
        <p:spPr>
          <a:xfrm>
            <a:off x="685800" y="2276475"/>
            <a:ext cx="7772400" cy="3819525"/>
          </a:xfrm>
        </p:spPr>
        <p:txBody>
          <a:bodyPr/>
          <a:lstStyle/>
          <a:p>
            <a:pPr eaLnBrk="1" hangingPunct="1"/>
            <a:r>
              <a:rPr lang="nl-NL" altLang="nl-NL" sz="2400" dirty="0" smtClean="0"/>
              <a:t>Binnen 7 dagen na definitieve gunning zich melden bij het WGSP </a:t>
            </a:r>
          </a:p>
          <a:p>
            <a:pPr eaLnBrk="1" hangingPunct="1"/>
            <a:r>
              <a:rPr lang="nl-NL" altLang="nl-NL" sz="2400" dirty="0" smtClean="0"/>
              <a:t>Profielen van medewerkers / werkzaamheden  aanleveren</a:t>
            </a:r>
          </a:p>
          <a:p>
            <a:pPr eaLnBrk="1" hangingPunct="1"/>
            <a:r>
              <a:rPr lang="nl-NL" altLang="nl-NL" sz="2400" dirty="0" smtClean="0"/>
              <a:t>Afspraken maken met het WGSP (=maatwerk)</a:t>
            </a:r>
          </a:p>
          <a:p>
            <a:pPr eaLnBrk="1" hangingPunct="1"/>
            <a:r>
              <a:rPr lang="nl-NL" altLang="nl-NL" sz="2400" dirty="0" smtClean="0"/>
              <a:t>Kandidaten begeleiden </a:t>
            </a:r>
          </a:p>
          <a:p>
            <a:pPr eaLnBrk="1" hangingPunct="1"/>
            <a:r>
              <a:rPr lang="nl-NL" altLang="nl-NL" sz="2400" dirty="0" smtClean="0"/>
              <a:t>Eventuele problemen tijdig melden </a:t>
            </a:r>
          </a:p>
          <a:p>
            <a:pPr eaLnBrk="1" hangingPunct="1"/>
            <a:r>
              <a:rPr lang="nl-NL" altLang="nl-NL" sz="2400" dirty="0" smtClean="0"/>
              <a:t>Er goede sier mee maken in de eigen PR </a:t>
            </a:r>
            <a:r>
              <a:rPr lang="nl-NL" altLang="nl-NL" sz="2400" dirty="0" smtClean="0"/>
              <a:t>/ </a:t>
            </a:r>
            <a:r>
              <a:rPr lang="nl-NL" altLang="nl-NL" sz="2400" dirty="0" err="1" smtClean="0"/>
              <a:t>aquisitie</a:t>
            </a:r>
            <a:endParaRPr lang="nl-NL" altLang="nl-NL" sz="2400" dirty="0" smtClean="0"/>
          </a:p>
        </p:txBody>
      </p:sp>
      <p:sp>
        <p:nvSpPr>
          <p:cNvPr id="8196" name="Tijdelijke aanduiding voor datum 3"/>
          <p:cNvSpPr>
            <a:spLocks noGrp="1"/>
          </p:cNvSpPr>
          <p:nvPr>
            <p:ph type="dt" sz="quarter" idx="10"/>
          </p:nvPr>
        </p:nvSpPr>
        <p:spPr/>
        <p:txBody>
          <a:bodyPr/>
          <a:lstStyle/>
          <a:p>
            <a:pPr>
              <a:defRPr/>
            </a:pPr>
            <a:fld id="{F65CB638-281A-4593-8F49-E83F836DC170}" type="datetime1">
              <a:rPr lang="nl-NL" smtClean="0"/>
              <a:t>5-3-2015</a:t>
            </a:fld>
            <a:endParaRPr lang="nl-NL"/>
          </a:p>
        </p:txBody>
      </p:sp>
      <p:sp>
        <p:nvSpPr>
          <p:cNvPr id="8198" name="Tijdelijke aanduiding voor voettekst 5"/>
          <p:cNvSpPr>
            <a:spLocks noGrp="1"/>
          </p:cNvSpPr>
          <p:nvPr>
            <p:ph type="ftr" sz="quarter" idx="11"/>
          </p:nvPr>
        </p:nvSpPr>
        <p:spPr/>
        <p:txBody>
          <a:bodyPr/>
          <a:lstStyle/>
          <a:p>
            <a:pPr>
              <a:defRPr/>
            </a:pPr>
            <a:r>
              <a:rPr lang="nl-NL" smtClean="0"/>
              <a:t>SROI Stadswerk </a:t>
            </a:r>
            <a:endParaRPr lang="nl-NL" dirty="0"/>
          </a:p>
        </p:txBody>
      </p:sp>
      <p:sp>
        <p:nvSpPr>
          <p:cNvPr id="8197" name="Tijdelijke aanduiding voor dianummer 4"/>
          <p:cNvSpPr>
            <a:spLocks noGrp="1"/>
          </p:cNvSpPr>
          <p:nvPr>
            <p:ph type="sldNum" sz="quarter" idx="12"/>
          </p:nvPr>
        </p:nvSpPr>
        <p:spPr/>
        <p:txBody>
          <a:bodyPr/>
          <a:lstStyle/>
          <a:p>
            <a:pPr>
              <a:defRPr/>
            </a:pPr>
            <a:fld id="{C1772D4B-FACF-4C8B-98AE-67149807912E}" type="slidenum">
              <a:rPr lang="nl-NL"/>
              <a:pPr>
                <a:defRPr/>
              </a:pPr>
              <a:t>6</a:t>
            </a:fld>
            <a:endParaRPr lang="nl-NL"/>
          </a:p>
        </p:txBody>
      </p:sp>
      <p:sp>
        <p:nvSpPr>
          <p:cNvPr id="8199" name="AutoShape 2" descr="data:image/jpeg;base64,/9j/4AAQSkZJRgABAQAAAQABAAD/2wCEAAkGBhAQEBUSEhEWFRUWFxUXGBcVGBwVExUVFRIgHBQWFBUZGyYqGholHRYWJS8mLycpLCwsFh4xNTAtNScrLCkBCQoKDgwOGg8PGi4kHxwuLCwsKSksLCwsKSwsMSksLCksKSkuLCwpLCkqLCwpLCwpLCkpKSkqKSwsNSw2LCktLP/AABEIAFgAwAMBIgACEQEDEQH/xAAbAAEAAgMBAQAAAAAAAAAAAAAABQYCAwQBB//EAD4QAAIBAgQCBwQGCAcAAAAAAAECAAMRBBIhMQVBBhNRYXGBkSIyodEUFVJiscEHI1SCkpOi8CQzQkNTcuH/xAAZAQADAQEBAAAAAAAAAAAAAAAAAQIDBAb/xAAgEQACAgIDAQADAAAAAAAAAAAAAQIRAxIxQVEhEyIy/9oADAMBAAIRAxEAPwChxEmOF9GqtYBm9hDzPvEdyz0Tkl9Z1EPOnC8NrVfcpsw7baep0l1wPR6hR1C5m+0+p8hsJJTCWfwnYplHohXPvFF8Tc/ATtpdCh/qrH91bfEk/hLNEzeWTFsyMo8BpqLFmbvJF/gJt+pqXYfWd0SNmKzh+pqXYfWPqal2H1ndEWzCyObgdPkWHp8px4zo6zCyVbeK6+oP5SdiNTaCyk1+iWIXbK3gbfA2kZicFUp++jL4jTyM+kzwi+k1Wd9lbHzCJeMd0YoVLkDq27V2812/CVninAquH1IzJ9pdv3hym0ckZDTsjYiJqUIiIAIiIAIiIAWLorwdXvWcXANlB2LDcnwlukJ0RrA4fKN1Zr+ZuP77pNzhyNuTszfJlTpliFUEk6ADUk906cZwevRAapTKg89CL9httNvAMalHEI7+6Lg91xa8khXpUqVVOuWq1Z0Khb6Wa5ZrjQ/KYNtMgrtp0LgHNJqthlUhTrrc7WHnLbxjH00aqlWoHBekVpgXKBSC5OnMeM1Yzi9Mhr4hXBr0WQC/sU1dbjblYmTu30FlPAi0tScaV8RVLVrKobqtcikEgkFgpPIGZ1OK0TVqlKqo70qYWrrYMPfF7XBOnLlHu/AsrX0B+q62wy5sm+ua19pj9Dfq+tt7GbLf71r2tLJT411aAfSFZ+vQswG9PKAx1G3LynuL4sjUqqJWUDrWbLtnpFdVXTmSYtpeBZVLRaXjidX9TXZmJpnqsqFSmUBvaUXAvfunLxTjVPIxp1EOqMgzNnVkIsAmWy876wWRvoLKjBEtlfjGFV6eU3WpV62rpfKcoCgjnY6+U2txal1tEtVpkK7HMGZ2Csh94lRYXtprDd+BZTp4QCLHUfCdXEMa9Z8zG9tBYADKDoLCc00Qyh9JuFjD1QV/y6l7D7LDdfDW48+yRcnf0j4wAUKY94uX8FClfiW/pMgV2nXhm5Jp9GkXZ7EROgoREQAREQAsmEqdS2dAL8xsGHYfnJ/AcWpVtFazDdDo48uY75S6nFm/0qB46yPqgsc1zm3DA2IPcRtOaWJy+kNWfUYBlAwnSvF0tGy1l+/o9u5x+YMm8J07wzaVA9I/eGZf4l+U53Fx5Jos1SozG7EknmTcnxJmM5cJxShV/wAuqj9ysCf4dx6TqiEIiZUqRY2UXMAMZ6lMsbAE+GsmMLwMbub9w28zJKlRVRZQAO6Zua6FZDfQsTVADu1uQdybeVzNtPgP2n9B+ZkvEjZisj04JSG+Y+fym0cKo/Y+Jmypjaa7uPW/4TjrccQe6CfHQQ/Zh9On6so/8Y+PznJjPo9PTIC3YL/HXScOI4rUfnYdi6fGcktRfY6ODHcBwtaoalSirPoL+1oBsBroJiOj+G5UwPD/ANkjE1Ta4KIp+j1Llp5A/lOWv0a7Ah8sp/vzk/EpTkgtlF4nwRqQLZSAPMeRkTPp5Eisf0aoVdQuRu1NB5rt+E2jm9KUiixJDinBauHPtC6nZht4HsMj50Jp/UUIiIxieMgO4nsRAc1Th6HlM6a1k9yvUW2wDsB6XtN0SHig+hUjJeL49dsU58cpHxE+kcBrV6VFc9TNUIBZiBudcosNhtPms+kYDFCrTVxzA8jzHkZz5cajwQ1RJ/W1b7XwEkcNhcZUVWDKM3uhmVWe32Qd5Byw0uI4eoKD1HZGogAqFzB8puMpvptOWSrhEMjv8WxItUJBKmynQjcaDeYYPAVq7hQGOtixDFVP3jyljocSVqJrM7UlOJzeyCSQFHsGx5gd81UekVAkMXenlrNUKqpIqK22ax+cnZ9ILK5W4fUUsMjEKWBYKSvsGzG9ttJjWwNVBd6bqDzZSB6kSXxnHFNHIjsL1qrMBpmpuxIHoZ2Y3juH6tlQlvbpMFKtqFYFgzMTc6d0raXgWQmD4LWqOq5SmfZmUhdr727p5Q4NWeoKYQgtexYEKQNze23zEnPrqj9IFb6RUZS1+rKmyDIR2nmeXaZhgukaKKOd3JWpULXuTkYHLrz3GkW0vAtkD9W1rkCk5INvcbf07JjSwVViQtNyV3AUkjxFtJNpxlKaMq1nZjXR81mBKC2YHXuItznYnSKgTUs2W9XrFYozA+yBqFYG4tzhtLwLKxSwNVhdabsNRopIuNxoJi+FdbEowze7cEZvDtljpdIqalbOw/xDVGsCoKFTuO8kaTFekVP9WWLOUr1H1uSKbZgtiey40j2l4FkC2AqghTScE6gZTcjnYW1mqpSZTZgQd7EWNjsdZa06QUFqUz1l1VnbSmwIzIRqSxuSSJVsTiXqNmdix7TqY4tvlDRorUVdSrAFSLEHYifOeJYbqMQ9G98tivblYXW/fPpM+X8c4gtfiFRkN1XKgPI5BYkd17zbHNxkl6Un9ERE7zQREQAREQASQ4TxyphjoMyH3l/NTyP4yPiTJKSpiPoPDONUcQP1b681OjjxX89p3z5Y9EE3FwRsRoQe0EbTvwvSXG0be2KqjlUFz/ELGcksUlwQ4n0SJVMN+kCl/vUnpntX9YvwsfhJbDdKcHU93EID2Mch/qtMuCSVia6VZXF1YMO1SGHqJsgAiIgAiJ4TaAHsTgxPHsLT9/EUhb74J9ASZD4z9IeDS4QvVP3FsD+81orQFnmnFYunSUvUcIo3LGwlAxvT7F1TajTWkO0+2/qdB6SFr4etXbNXqM5+8b28BsI0pS/lB9J7pH07asDRwgIU6NVOjEcwg5eO/hIXh+D6sd83UMKqbCbZ04sOr2lyWo0IiJ0liIiACIiACIiACIiAHhUGanwaHlESWk+RGk8LTcaeG82CnWHu4iqPCo4/OIkPDB9C1Rl1mK/aqv8AMb5zzrMV+1Vf5jfOIk/gh4GqPG+knfE1f5j/ADmh+GF9Xdm/7Et+M8iH4IeBqjNOEoJvTBoOURLWOK4Q6RtCgT2IljEREYH/2Q=="/>
          <p:cNvSpPr>
            <a:spLocks noChangeAspect="1" noChangeArrowheads="1"/>
          </p:cNvSpPr>
          <p:nvPr/>
        </p:nvSpPr>
        <p:spPr bwMode="auto">
          <a:xfrm>
            <a:off x="0" y="-4064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8200" name="AutoShape 4" descr="data:image/jpeg;base64,/9j/4AAQSkZJRgABAQAAAQABAAD/2wCEAAkGBhAQEBUSEhEWFRUWFxUXGBcVGBwVExUVFRIgHBQWFBUZGyYqGholHRYWJS8mLycpLCwsFh4xNTAtNScrLCkBCQoKDgwOGg8PGi4kHxwuLCwsKSksLCwsKSwsMSksLCksKSkuLCwpLCkqLCwpLCwpLCkpKSkqKSwsNSw2LCktLP/AABEIAFgAwAMBIgACEQEDEQH/xAAbAAEAAgMBAQAAAAAAAAAAAAAABQYCAwQBB//EAD4QAAIBAgQCBwQGCAcAAAAAAAECAAMRBBIhMQVBBhNRYXGBkSIyodEUFVJiscEHI1SCkpOi8CQzQkNTcuH/xAAZAQADAQEBAAAAAAAAAAAAAAAAAQIDBAb/xAAgEQACAgIDAQADAAAAAAAAAAAAAQIRAxIxQVEhEyIy/9oADAMBAAIRAxEAPwChxEmOF9GqtYBm9hDzPvEdyz0Tkl9Z1EPOnC8NrVfcpsw7baep0l1wPR6hR1C5m+0+p8hsJJTCWfwnYplHohXPvFF8Tc/ATtpdCh/qrH91bfEk/hLNEzeWTFsyMo8BpqLFmbvJF/gJt+pqXYfWd0SNmKzh+pqXYfWPqal2H1ndEWzCyObgdPkWHp8px4zo6zCyVbeK6+oP5SdiNTaCyk1+iWIXbK3gbfA2kZicFUp++jL4jTyM+kzwi+k1Wd9lbHzCJeMd0YoVLkDq27V2812/CVninAquH1IzJ9pdv3hym0ckZDTsjYiJqUIiIAIiIAIiIAWLorwdXvWcXANlB2LDcnwlukJ0RrA4fKN1Zr+ZuP77pNzhyNuTszfJlTpliFUEk6ADUk906cZwevRAapTKg89CL9httNvAMalHEI7+6Lg91xa8khXpUqVVOuWq1Z0Khb6Wa5ZrjQ/KYNtMgrtp0LgHNJqthlUhTrrc7WHnLbxjH00aqlWoHBekVpgXKBSC5OnMeM1Yzi9Mhr4hXBr0WQC/sU1dbjblYmTu30FlPAi0tScaV8RVLVrKobqtcikEgkFgpPIGZ1OK0TVqlKqo70qYWrrYMPfF7XBOnLlHu/AsrX0B+q62wy5sm+ua19pj9Dfq+tt7GbLf71r2tLJT411aAfSFZ+vQswG9PKAx1G3LynuL4sjUqqJWUDrWbLtnpFdVXTmSYtpeBZVLRaXjidX9TXZmJpnqsqFSmUBvaUXAvfunLxTjVPIxp1EOqMgzNnVkIsAmWy876wWRvoLKjBEtlfjGFV6eU3WpV62rpfKcoCgjnY6+U2txal1tEtVpkK7HMGZ2Csh94lRYXtprDd+BZTp4QCLHUfCdXEMa9Z8zG9tBYADKDoLCc00Qyh9JuFjD1QV/y6l7D7LDdfDW48+yRcnf0j4wAUKY94uX8FClfiW/pMgV2nXhm5Jp9GkXZ7EROgoREQAREQAsmEqdS2dAL8xsGHYfnJ/AcWpVtFazDdDo48uY75S6nFm/0qB46yPqgsc1zm3DA2IPcRtOaWJy+kNWfUYBlAwnSvF0tGy1l+/o9u5x+YMm8J07wzaVA9I/eGZf4l+U53Fx5Jos1SozG7EknmTcnxJmM5cJxShV/wAuqj9ysCf4dx6TqiEIiZUqRY2UXMAMZ6lMsbAE+GsmMLwMbub9w28zJKlRVRZQAO6Zua6FZDfQsTVADu1uQdybeVzNtPgP2n9B+ZkvEjZisj04JSG+Y+fym0cKo/Y+Jmypjaa7uPW/4TjrccQe6CfHQQ/Zh9On6so/8Y+PznJjPo9PTIC3YL/HXScOI4rUfnYdi6fGcktRfY6ODHcBwtaoalSirPoL+1oBsBroJiOj+G5UwPD/ANkjE1Ta4KIp+j1Llp5A/lOWv0a7Ah8sp/vzk/EpTkgtlF4nwRqQLZSAPMeRkTPp5Eisf0aoVdQuRu1NB5rt+E2jm9KUiixJDinBauHPtC6nZht4HsMj50Jp/UUIiIxieMgO4nsRAc1Th6HlM6a1k9yvUW2wDsB6XtN0SHig+hUjJeL49dsU58cpHxE+kcBrV6VFc9TNUIBZiBudcosNhtPms+kYDFCrTVxzA8jzHkZz5cajwQ1RJ/W1b7XwEkcNhcZUVWDKM3uhmVWe32Qd5Byw0uI4eoKD1HZGogAqFzB8puMpvptOWSrhEMjv8WxItUJBKmynQjcaDeYYPAVq7hQGOtixDFVP3jyljocSVqJrM7UlOJzeyCSQFHsGx5gd81UekVAkMXenlrNUKqpIqK22ax+cnZ9ILK5W4fUUsMjEKWBYKSvsGzG9ttJjWwNVBd6bqDzZSB6kSXxnHFNHIjsL1qrMBpmpuxIHoZ2Y3juH6tlQlvbpMFKtqFYFgzMTc6d0raXgWQmD4LWqOq5SmfZmUhdr727p5Q4NWeoKYQgtexYEKQNze23zEnPrqj9IFb6RUZS1+rKmyDIR2nmeXaZhgukaKKOd3JWpULXuTkYHLrz3GkW0vAtkD9W1rkCk5INvcbf07JjSwVViQtNyV3AUkjxFtJNpxlKaMq1nZjXR81mBKC2YHXuItznYnSKgTUs2W9XrFYozA+yBqFYG4tzhtLwLKxSwNVhdabsNRopIuNxoJi+FdbEowze7cEZvDtljpdIqalbOw/xDVGsCoKFTuO8kaTFekVP9WWLOUr1H1uSKbZgtiey40j2l4FkC2AqghTScE6gZTcjnYW1mqpSZTZgQd7EWNjsdZa06QUFqUz1l1VnbSmwIzIRqSxuSSJVsTiXqNmdix7TqY4tvlDRorUVdSrAFSLEHYifOeJYbqMQ9G98tivblYXW/fPpM+X8c4gtfiFRkN1XKgPI5BYkd17zbHNxkl6Un9ERE7zQREQAREQASQ4TxyphjoMyH3l/NTyP4yPiTJKSpiPoPDONUcQP1b681OjjxX89p3z5Y9EE3FwRsRoQe0EbTvwvSXG0be2KqjlUFz/ELGcksUlwQ4n0SJVMN+kCl/vUnpntX9YvwsfhJbDdKcHU93EID2Mch/qtMuCSVia6VZXF1YMO1SGHqJsgAiIgAiJ4TaAHsTgxPHsLT9/EUhb74J9ASZD4z9IeDS4QvVP3FsD+81orQFnmnFYunSUvUcIo3LGwlAxvT7F1TajTWkO0+2/qdB6SFr4etXbNXqM5+8b28BsI0pS/lB9J7pH07asDRwgIU6NVOjEcwg5eO/hIXh+D6sd83UMKqbCbZ04sOr2lyWo0IiJ0liIiACIiACIiACIiAHhUGanwaHlESWk+RGk8LTcaeG82CnWHu4iqPCo4/OIkPDB9C1Rl1mK/aqv8AMb5zzrMV+1Vf5jfOIk/gh4GqPG+knfE1f5j/ADmh+GF9Xdm/7Et+M8iH4IeBqjNOEoJvTBoOURLWOK4Q6RtCgT2IljEREYH/2Q=="/>
          <p:cNvSpPr>
            <a:spLocks noChangeAspect="1" noChangeArrowheads="1"/>
          </p:cNvSpPr>
          <p:nvPr/>
        </p:nvSpPr>
        <p:spPr bwMode="auto">
          <a:xfrm>
            <a:off x="0" y="-4064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pic>
        <p:nvPicPr>
          <p:cNvPr id="8201" name="Picture 6" descr="http://www.uavgcadvies.nl/wp-content/uploads/Opdrachtne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33375"/>
            <a:ext cx="24765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76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Bijzondere projecten </a:t>
            </a:r>
            <a:endParaRPr lang="nl-NL" dirty="0"/>
          </a:p>
        </p:txBody>
      </p:sp>
      <p:sp>
        <p:nvSpPr>
          <p:cNvPr id="4" name="Tijdelijke aanduiding voor datum 3"/>
          <p:cNvSpPr>
            <a:spLocks noGrp="1"/>
          </p:cNvSpPr>
          <p:nvPr>
            <p:ph type="dt" sz="half" idx="10"/>
          </p:nvPr>
        </p:nvSpPr>
        <p:spPr/>
        <p:txBody>
          <a:bodyPr/>
          <a:lstStyle/>
          <a:p>
            <a:fld id="{C1DC9166-498D-4A95-B8C4-0957758695FE}"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7</a:t>
            </a:fld>
            <a:endParaRPr lang="nl-NL"/>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92088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http://s1.karcher.com/versions/nl/assets/Gruen.jpg?15012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637018"/>
            <a:ext cx="7920880" cy="176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6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Voorrangsregels </a:t>
            </a:r>
            <a:endParaRPr lang="nl-NL" dirty="0"/>
          </a:p>
        </p:txBody>
      </p:sp>
      <p:sp>
        <p:nvSpPr>
          <p:cNvPr id="3" name="Tijdelijke aanduiding voor inhoud 2"/>
          <p:cNvSpPr>
            <a:spLocks noGrp="1"/>
          </p:cNvSpPr>
          <p:nvPr>
            <p:ph idx="1"/>
          </p:nvPr>
        </p:nvSpPr>
        <p:spPr/>
        <p:txBody>
          <a:bodyPr/>
          <a:lstStyle/>
          <a:p>
            <a:r>
              <a:rPr lang="nl-NL" dirty="0" smtClean="0"/>
              <a:t>SEBO (</a:t>
            </a:r>
            <a:r>
              <a:rPr lang="nl-NL" altLang="nl-NL" dirty="0" smtClean="0"/>
              <a:t>sociaal economisch betrokken ondernemen) </a:t>
            </a:r>
            <a:r>
              <a:rPr lang="nl-NL" dirty="0" smtClean="0"/>
              <a:t>keurmerk </a:t>
            </a:r>
            <a:r>
              <a:rPr lang="nl-NL" dirty="0" smtClean="0"/>
              <a:t/>
            </a:r>
            <a:br>
              <a:rPr lang="nl-NL" dirty="0" smtClean="0"/>
            </a:br>
            <a:r>
              <a:rPr lang="nl-NL" dirty="0" smtClean="0"/>
              <a:t>* bij enkelvoudig en meervoudig onderhands</a:t>
            </a:r>
            <a:br>
              <a:rPr lang="nl-NL" dirty="0" smtClean="0"/>
            </a:br>
            <a:r>
              <a:rPr lang="nl-NL" dirty="0" smtClean="0"/>
              <a:t>* als mogelijke invulling van de 5%</a:t>
            </a:r>
            <a:endParaRPr lang="nl-NL" dirty="0" smtClean="0"/>
          </a:p>
          <a:p>
            <a:r>
              <a:rPr lang="nl-NL" dirty="0" smtClean="0"/>
              <a:t>Lokale </a:t>
            </a:r>
            <a:r>
              <a:rPr lang="nl-NL" dirty="0" smtClean="0"/>
              <a:t>ondernemers </a:t>
            </a:r>
            <a:r>
              <a:rPr lang="nl-NL" dirty="0"/>
              <a:t/>
            </a:r>
            <a:br>
              <a:rPr lang="nl-NL" dirty="0"/>
            </a:br>
            <a:r>
              <a:rPr lang="nl-NL" dirty="0"/>
              <a:t>* bij enkelvoudig en meervoudig onderhands</a:t>
            </a:r>
            <a:endParaRPr lang="nl-NL" dirty="0"/>
          </a:p>
        </p:txBody>
      </p:sp>
      <p:sp>
        <p:nvSpPr>
          <p:cNvPr id="4" name="Tijdelijke aanduiding voor datum 3"/>
          <p:cNvSpPr>
            <a:spLocks noGrp="1"/>
          </p:cNvSpPr>
          <p:nvPr>
            <p:ph type="dt" sz="half" idx="10"/>
          </p:nvPr>
        </p:nvSpPr>
        <p:spPr/>
        <p:txBody>
          <a:bodyPr/>
          <a:lstStyle/>
          <a:p>
            <a:fld id="{9F70332C-6511-4649-9CC5-2250AB374C77}"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8</a:t>
            </a:fld>
            <a:endParaRPr lang="nl-NL"/>
          </a:p>
        </p:txBody>
      </p:sp>
    </p:spTree>
    <p:extLst>
      <p:ext uri="{BB962C8B-B14F-4D97-AF65-F5344CB8AC3E}">
        <p14:creationId xmlns:p14="http://schemas.microsoft.com/office/powerpoint/2010/main" val="187544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Procedures &amp; Publicaties </a:t>
            </a:r>
            <a:endParaRPr lang="nl-N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8229600"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89040"/>
            <a:ext cx="842493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atum 3"/>
          <p:cNvSpPr>
            <a:spLocks noGrp="1"/>
          </p:cNvSpPr>
          <p:nvPr>
            <p:ph type="dt" sz="half" idx="10"/>
          </p:nvPr>
        </p:nvSpPr>
        <p:spPr/>
        <p:txBody>
          <a:bodyPr/>
          <a:lstStyle/>
          <a:p>
            <a:fld id="{FC3B5812-45FB-4226-B8A1-C0C81BE5619D}" type="datetime1">
              <a:rPr lang="nl-NL" smtClean="0"/>
              <a:t>5-3-2015</a:t>
            </a:fld>
            <a:endParaRPr lang="nl-NL"/>
          </a:p>
        </p:txBody>
      </p:sp>
      <p:sp>
        <p:nvSpPr>
          <p:cNvPr id="5" name="Tijdelijke aanduiding voor voettekst 4"/>
          <p:cNvSpPr>
            <a:spLocks noGrp="1"/>
          </p:cNvSpPr>
          <p:nvPr>
            <p:ph type="ftr" sz="quarter" idx="11"/>
          </p:nvPr>
        </p:nvSpPr>
        <p:spPr/>
        <p:txBody>
          <a:bodyPr/>
          <a:lstStyle/>
          <a:p>
            <a:r>
              <a:rPr lang="nl-NL" smtClean="0"/>
              <a:t>SROI Stadswerk </a:t>
            </a:r>
            <a:endParaRPr lang="nl-NL"/>
          </a:p>
        </p:txBody>
      </p:sp>
      <p:sp>
        <p:nvSpPr>
          <p:cNvPr id="6" name="Tijdelijke aanduiding voor dianummer 5"/>
          <p:cNvSpPr>
            <a:spLocks noGrp="1"/>
          </p:cNvSpPr>
          <p:nvPr>
            <p:ph type="sldNum" sz="quarter" idx="12"/>
          </p:nvPr>
        </p:nvSpPr>
        <p:spPr/>
        <p:txBody>
          <a:bodyPr/>
          <a:lstStyle/>
          <a:p>
            <a:fld id="{AE321047-CADA-468D-A343-A71C79AFD0D9}" type="slidenum">
              <a:rPr lang="nl-NL" smtClean="0"/>
              <a:t>9</a:t>
            </a:fld>
            <a:endParaRPr lang="nl-NL"/>
          </a:p>
        </p:txBody>
      </p:sp>
    </p:spTree>
    <p:extLst>
      <p:ext uri="{BB962C8B-B14F-4D97-AF65-F5344CB8AC3E}">
        <p14:creationId xmlns:p14="http://schemas.microsoft.com/office/powerpoint/2010/main" val="15801806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191</Words>
  <Application>Microsoft Office PowerPoint</Application>
  <PresentationFormat>Diavoorstelling (4:3)</PresentationFormat>
  <Paragraphs>105</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Kantoorthema</vt:lpstr>
      <vt:lpstr>SROI Stadswerk   </vt:lpstr>
      <vt:lpstr>PowerPoint-presentatie</vt:lpstr>
      <vt:lpstr>Beleid (Zoetermeer)</vt:lpstr>
      <vt:lpstr>Regionaal Inkopen </vt:lpstr>
      <vt:lpstr>Wat moet ik er als budgethouder mee?</vt:lpstr>
      <vt:lpstr>Wat moet een opdrachtnemer er mee? </vt:lpstr>
      <vt:lpstr>Bijzondere projecten </vt:lpstr>
      <vt:lpstr>Voorrangsregels </vt:lpstr>
      <vt:lpstr>Procedures &amp; Publicaties </vt:lpstr>
      <vt:lpstr>PowerPoint-presentatie</vt:lpstr>
      <vt:lpstr>Lokale ondernemers</vt:lpstr>
      <vt:lpstr>SEBO-Keurmerk Criteria </vt:lpstr>
      <vt:lpstr>Regels &amp; Resultaat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Brouwer H.</dc:creator>
  <cp:lastModifiedBy>Brouwer H.</cp:lastModifiedBy>
  <cp:revision>14</cp:revision>
  <dcterms:created xsi:type="dcterms:W3CDTF">2015-03-03T15:30:44Z</dcterms:created>
  <dcterms:modified xsi:type="dcterms:W3CDTF">2015-03-05T09:41:12Z</dcterms:modified>
</cp:coreProperties>
</file>