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</p:sldMasterIdLst>
  <p:notesMasterIdLst>
    <p:notesMasterId r:id="rId53"/>
  </p:notesMasterIdLst>
  <p:handoutMasterIdLst>
    <p:handoutMasterId r:id="rId54"/>
  </p:handoutMasterIdLst>
  <p:sldIdLst>
    <p:sldId id="354" r:id="rId5"/>
    <p:sldId id="334" r:id="rId6"/>
    <p:sldId id="355" r:id="rId7"/>
    <p:sldId id="356" r:id="rId8"/>
    <p:sldId id="295" r:id="rId9"/>
    <p:sldId id="306" r:id="rId10"/>
    <p:sldId id="307" r:id="rId11"/>
    <p:sldId id="308" r:id="rId12"/>
    <p:sldId id="271" r:id="rId13"/>
    <p:sldId id="353" r:id="rId14"/>
    <p:sldId id="287" r:id="rId15"/>
    <p:sldId id="352" r:id="rId16"/>
    <p:sldId id="303" r:id="rId17"/>
    <p:sldId id="349" r:id="rId18"/>
    <p:sldId id="357" r:id="rId19"/>
    <p:sldId id="272" r:id="rId20"/>
    <p:sldId id="360" r:id="rId21"/>
    <p:sldId id="366" r:id="rId22"/>
    <p:sldId id="374" r:id="rId23"/>
    <p:sldId id="361" r:id="rId24"/>
    <p:sldId id="346" r:id="rId25"/>
    <p:sldId id="351" r:id="rId26"/>
    <p:sldId id="367" r:id="rId27"/>
    <p:sldId id="368" r:id="rId28"/>
    <p:sldId id="363" r:id="rId29"/>
    <p:sldId id="369" r:id="rId30"/>
    <p:sldId id="358" r:id="rId31"/>
    <p:sldId id="299" r:id="rId32"/>
    <p:sldId id="370" r:id="rId33"/>
    <p:sldId id="339" r:id="rId34"/>
    <p:sldId id="264" r:id="rId35"/>
    <p:sldId id="336" r:id="rId36"/>
    <p:sldId id="337" r:id="rId37"/>
    <p:sldId id="338" r:id="rId38"/>
    <p:sldId id="314" r:id="rId39"/>
    <p:sldId id="326" r:id="rId40"/>
    <p:sldId id="322" r:id="rId41"/>
    <p:sldId id="320" r:id="rId42"/>
    <p:sldId id="342" r:id="rId43"/>
    <p:sldId id="335" r:id="rId44"/>
    <p:sldId id="341" r:id="rId45"/>
    <p:sldId id="319" r:id="rId46"/>
    <p:sldId id="311" r:id="rId47"/>
    <p:sldId id="323" r:id="rId48"/>
    <p:sldId id="371" r:id="rId49"/>
    <p:sldId id="375" r:id="rId50"/>
    <p:sldId id="365" r:id="rId51"/>
    <p:sldId id="302" r:id="rId52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64" autoAdjust="0"/>
  </p:normalViewPr>
  <p:slideViewPr>
    <p:cSldViewPr>
      <p:cViewPr varScale="1">
        <p:scale>
          <a:sx n="100" d="100"/>
          <a:sy n="100" d="100"/>
        </p:scale>
        <p:origin x="-19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97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/>
              <a:t>Venlo is een schone gemeente</a:t>
            </a:r>
          </a:p>
          <a:p>
            <a:pPr>
              <a:defRPr/>
            </a:pPr>
            <a:r>
              <a:rPr lang="nl-NL" sz="1000" b="0"/>
              <a:t>(2013: n= 3.615)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9363406697462816E-2"/>
          <c:y val="0.19701049868766404"/>
          <c:w val="0.88486037296364173"/>
          <c:h val="0.6986076115485564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F4783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900"/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'Venlo Schoon'!$A$2:$L$2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 formatCode="0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'Venlo Schoon'!$A$3:$L$3</c:f>
              <c:numCache>
                <c:formatCode>General</c:formatCode>
                <c:ptCount val="12"/>
                <c:pt idx="0" formatCode="0.00">
                  <c:v>0.4</c:v>
                </c:pt>
                <c:pt idx="1">
                  <c:v>0.49</c:v>
                </c:pt>
                <c:pt idx="2" formatCode="0.00">
                  <c:v>0.53</c:v>
                </c:pt>
                <c:pt idx="3">
                  <c:v>0.68</c:v>
                </c:pt>
                <c:pt idx="4">
                  <c:v>0.67</c:v>
                </c:pt>
                <c:pt idx="5">
                  <c:v>0.78</c:v>
                </c:pt>
                <c:pt idx="6">
                  <c:v>0.56999999999999995</c:v>
                </c:pt>
                <c:pt idx="7">
                  <c:v>0.65</c:v>
                </c:pt>
                <c:pt idx="8">
                  <c:v>0.69</c:v>
                </c:pt>
                <c:pt idx="9">
                  <c:v>0.76</c:v>
                </c:pt>
                <c:pt idx="10">
                  <c:v>0.59</c:v>
                </c:pt>
                <c:pt idx="11" formatCode="0.00">
                  <c:v>0.65400000000000003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9906816"/>
        <c:axId val="49954816"/>
      </c:barChart>
      <c:catAx>
        <c:axId val="4990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954816"/>
        <c:crosses val="autoZero"/>
        <c:auto val="1"/>
        <c:lblAlgn val="ctr"/>
        <c:lblOffset val="100"/>
        <c:noMultiLvlLbl val="0"/>
      </c:catAx>
      <c:valAx>
        <c:axId val="4995481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9906816"/>
        <c:crosses val="autoZero"/>
        <c:crossBetween val="between"/>
        <c:majorUnit val="0.2"/>
      </c:valAx>
      <c:spPr>
        <a:solidFill>
          <a:srgbClr val="FFFFE5"/>
        </a:solidFill>
      </c:spPr>
    </c:plotArea>
    <c:plotVisOnly val="1"/>
    <c:dispBlanksAs val="gap"/>
    <c:showDLblsOverMax val="0"/>
  </c:chart>
  <c:spPr>
    <a:gradFill>
      <a:gsLst>
        <a:gs pos="0">
          <a:srgbClr val="B4FECD"/>
        </a:gs>
        <a:gs pos="72000">
          <a:schemeClr val="accent1">
            <a:tint val="44500"/>
            <a:satMod val="160000"/>
          </a:schemeClr>
        </a:gs>
        <a:gs pos="99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609E5-6954-4655-8C1E-732FC6000B6C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AA42-DBF0-41D5-AC23-8FCAF2461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32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689515"/>
            <a:ext cx="4890665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379030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5FFD33F4-6E36-45EC-8A11-6D83E8EB3AA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2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0" y="2159000"/>
            <a:ext cx="7197725" cy="215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4678363"/>
            <a:ext cx="7197725" cy="10795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B80F6B-A088-4A34-8270-924D585B577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437E8-8E1F-4468-95A4-93F9BCA2D4A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01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689600" y="358775"/>
            <a:ext cx="1776413" cy="57340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5178425" cy="57340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7BFCD-522D-4AF7-B816-3F7C97847EF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0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CC08-7C0B-4559-AEFE-FC1B3C2CC34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15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7FD15-4999-4AB8-A20F-8A5A4DBECC4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80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8775" y="1978025"/>
            <a:ext cx="34766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7800" y="1978025"/>
            <a:ext cx="34782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AF890-3E15-47F8-AB48-92824D5A332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05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6858-977D-482E-AF67-EBD1339E84A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20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44C6-1823-4276-9F43-19377F48DAB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3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8132E-691D-4939-9548-E2E67767680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91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3B527-6A58-4994-A102-4E86BE6607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95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C626F-8889-48DA-8A0E-83C6F04F1EC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98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71072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978025"/>
            <a:ext cx="71072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nl-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nl-N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272F3D5C-4217-4A4C-89A8-73D3ECFEAA9A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&lt;"/>
        <a:defRPr kumimoji="1" sz="2800">
          <a:solidFill>
            <a:srgbClr val="302E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4"/>
        <a:defRPr kumimoji="1" sz="2600">
          <a:solidFill>
            <a:srgbClr val="302E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8"/>
        <a:defRPr kumimoji="1" sz="2400">
          <a:solidFill>
            <a:srgbClr val="302E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:"/>
        <a:defRPr kumimoji="1" sz="2200">
          <a:solidFill>
            <a:srgbClr val="302E6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nl/url?sa=i&amp;rct=j&amp;q=&amp;esrc=s&amp;source=images&amp;cd=&amp;cad=rja&amp;uact=8&amp;ved=0CAcQjRxqFQoTCOqLw_-e7McCFURcFAod_IkIqQ&amp;url=http://www.bootjesgek.nl/2011/03/plastic-bult-wordt-aangepakt/&amp;bvm=bv.102022582,d.d24&amp;psig=AFQjCNE6Wcs86YsWlpY04gAuTKPuHSfh6A&amp;ust=1441966750364163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nl/url?sa=i&amp;rct=j&amp;q=&amp;esrc=s&amp;source=images&amp;cd=&amp;cad=rja&amp;uact=8&amp;ved=0CAcQjRxqFQoTCMjmpIm57McCFYU-FAode5IDmQ&amp;url=https://twitter.com/search?q%3D#zwerfie&amp;psig=AFQjCNFZI5iskhjmKC8IUpf06oae4-Uz1A&amp;ust=1441973756408159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nl/url?sa=i&amp;rct=j&amp;q=&amp;esrc=s&amp;source=images&amp;cd=&amp;cad=rja&amp;uact=8&amp;ved=0CAcQjRxqFQoTCJfKj5au7McCFQnDFAodqn8Gug&amp;url=https://www.pinterest.com/sarahaub22/become-my-2014-one-little-word/&amp;bvm=bv.102022582,d.d24&amp;psig=AFQjCNFzWx2sM9g0_1A9leiuloINutKPPQ&amp;ust=1441970821183053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924944"/>
            <a:ext cx="6478588" cy="1080120"/>
          </a:xfrm>
          <a:noFill/>
          <a:ln/>
        </p:spPr>
        <p:txBody>
          <a:bodyPr/>
          <a:lstStyle/>
          <a:p>
            <a:pPr algn="ctr"/>
            <a:r>
              <a:rPr lang="nl-NL" sz="6600" dirty="0" smtClean="0"/>
              <a:t>WELKOM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20368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- 2012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5" y="1340768"/>
            <a:ext cx="5581377" cy="4752057"/>
          </a:xfrm>
        </p:spPr>
        <p:txBody>
          <a:bodyPr/>
          <a:lstStyle/>
          <a:p>
            <a:pPr marL="342900" lvl="1" indent="-342900">
              <a:buFont typeface="Webdings" pitchFamily="18" charset="2"/>
              <a:buChar char="&lt;"/>
            </a:pPr>
            <a:r>
              <a:rPr lang="nl-NL" dirty="0"/>
              <a:t>Gemeente beheert via reclassering en Care+ centra, doorgaande wegen en stationsomgevingen. </a:t>
            </a:r>
            <a:endParaRPr lang="nl-NL" dirty="0" smtClean="0"/>
          </a:p>
          <a:p>
            <a:pPr marL="342900" lvl="1" indent="-342900">
              <a:buFont typeface="Webdings" pitchFamily="18" charset="2"/>
              <a:buChar char="&lt;"/>
            </a:pPr>
            <a:r>
              <a:rPr lang="nl-NL" dirty="0" smtClean="0"/>
              <a:t>Meer bewoners starten met opruimacties.</a:t>
            </a:r>
            <a:endParaRPr lang="nl-NL" dirty="0"/>
          </a:p>
          <a:p>
            <a:r>
              <a:rPr lang="nl-NL" dirty="0" smtClean="0"/>
              <a:t>Extra inzet 2012: </a:t>
            </a:r>
          </a:p>
          <a:p>
            <a:pPr lvl="1"/>
            <a:r>
              <a:rPr lang="nl-NL" dirty="0" smtClean="0"/>
              <a:t>Eenvoudig faciliteren van bewoners </a:t>
            </a:r>
          </a:p>
          <a:p>
            <a:pPr lvl="1"/>
            <a:r>
              <a:rPr lang="nl-NL" dirty="0" smtClean="0"/>
              <a:t>Stimuleren verantwoordelijkheid bedrijven</a:t>
            </a:r>
          </a:p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5" name="Picture 6" descr="\\venlo\private$\homedir\nsknsd01\Mijn Documenten\My Pictures\Postflat vrijwillig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25" y="3212976"/>
            <a:ext cx="2688297" cy="20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987008" cy="635670"/>
          </a:xfrm>
        </p:spPr>
        <p:txBody>
          <a:bodyPr/>
          <a:lstStyle/>
          <a:p>
            <a:r>
              <a:rPr lang="nl-NL" sz="3600" b="0" dirty="0" smtClean="0"/>
              <a:t>Geschiedenis 2012 - 2013</a:t>
            </a:r>
            <a:endParaRPr lang="nl-NL" sz="3600" b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2400" dirty="0" smtClean="0"/>
              <a:t>Resultaat: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Eerst lagere beleving,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Daarna weer hogere tevredenheid.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B527-6A58-4994-A102-4E86BE66079B}" type="slidenum">
              <a:rPr lang="nl-NL" smtClean="0"/>
              <a:pPr/>
              <a:t>11</a:t>
            </a:fld>
            <a:endParaRPr lang="nl-NL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827624"/>
              </p:ext>
            </p:extLst>
          </p:nvPr>
        </p:nvGraphicFramePr>
        <p:xfrm>
          <a:off x="3575050" y="980728"/>
          <a:ext cx="4885382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0111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– 2013/2014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2014: er komt een landelijk budget voor de extra aanpak van zwerfafval beschikbaar. </a:t>
            </a:r>
          </a:p>
          <a:p>
            <a:pPr lvl="1"/>
            <a:r>
              <a:rPr lang="nl-NL" dirty="0" smtClean="0"/>
              <a:t>1,19 euro per persoon per jaar. </a:t>
            </a:r>
          </a:p>
          <a:p>
            <a:r>
              <a:rPr lang="nl-NL" dirty="0" smtClean="0"/>
              <a:t>Gemeente Venlo wil dit vooral investeren in bewonersparticipatie en het betrekken van verenigingen en scholen.</a:t>
            </a:r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2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– 2013/2014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0022" y="1268760"/>
            <a:ext cx="7727384" cy="4546848"/>
          </a:xfrm>
        </p:spPr>
        <p:txBody>
          <a:bodyPr/>
          <a:lstStyle/>
          <a:p>
            <a:r>
              <a:rPr lang="nl-NL" dirty="0" smtClean="0"/>
              <a:t>Provinciaal </a:t>
            </a:r>
          </a:p>
          <a:p>
            <a:pPr lvl="1"/>
            <a:r>
              <a:rPr lang="nl-NL" dirty="0" smtClean="0"/>
              <a:t>Schone Maas Limburg - vergoeding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16296"/>
            <a:ext cx="3910908" cy="2600907"/>
          </a:xfrm>
          <a:prstGeom prst="rect">
            <a:avLst/>
          </a:prstGeom>
        </p:spPr>
      </p:pic>
      <p:pic>
        <p:nvPicPr>
          <p:cNvPr id="7" name="Picture 2" descr="C:\Users\nsknsd01\AppData\Local\Microsoft\Windows\Temporary Internet Files\Content.Outlook\M9S7SC47\Maasproject 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6295"/>
            <a:ext cx="3467876" cy="26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2013/2014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7776864" cy="4536033"/>
          </a:xfrm>
        </p:spPr>
        <p:txBody>
          <a:bodyPr/>
          <a:lstStyle/>
          <a:p>
            <a:pPr marL="342900" lvl="2" indent="-342900">
              <a:buFont typeface="Webdings" pitchFamily="18" charset="2"/>
              <a:buChar char="&lt;"/>
            </a:pPr>
            <a:r>
              <a:rPr lang="nl-NL" sz="2800" dirty="0" smtClean="0"/>
              <a:t>Lokaal</a:t>
            </a:r>
          </a:p>
          <a:p>
            <a:pPr lvl="1"/>
            <a:r>
              <a:rPr lang="nl-NL" dirty="0" smtClean="0"/>
              <a:t>Aanpak </a:t>
            </a:r>
            <a:r>
              <a:rPr lang="nl-NL" dirty="0" err="1" smtClean="0"/>
              <a:t>bijplaatsingen</a:t>
            </a:r>
            <a:endParaRPr lang="nl-NL" dirty="0" smtClean="0"/>
          </a:p>
          <a:p>
            <a:pPr lvl="1"/>
            <a:r>
              <a:rPr lang="nl-NL" dirty="0" smtClean="0"/>
              <a:t>‘Snoeproute</a:t>
            </a:r>
            <a:r>
              <a:rPr lang="nl-NL" dirty="0"/>
              <a:t>’ </a:t>
            </a:r>
            <a:r>
              <a:rPr lang="nl-NL" dirty="0" err="1"/>
              <a:t>Valuas</a:t>
            </a:r>
            <a:r>
              <a:rPr lang="nl-NL" dirty="0"/>
              <a:t> </a:t>
            </a:r>
            <a:r>
              <a:rPr lang="nl-NL" dirty="0" smtClean="0"/>
              <a:t>– vergoeding voor lln.</a:t>
            </a:r>
          </a:p>
          <a:p>
            <a:pPr lvl="1"/>
            <a:r>
              <a:rPr lang="nl-NL" dirty="0" smtClean="0"/>
              <a:t>Vereniging maakt schoon op industrieterrein</a:t>
            </a:r>
          </a:p>
          <a:p>
            <a:pPr lvl="1"/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8" name="Picture 2" descr="C:\Users\nsknsd01\AppData\Local\Microsoft\Windows\Temporary Internet Files\Content.Outlook\M9S7SC47\IMG-20141220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63652"/>
            <a:ext cx="3216357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sknsd01\AppData\Local\Microsoft\Windows\Temporary Internet Files\Content.Outlook\M9S7SC47\IMG_1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3652"/>
            <a:ext cx="3235638" cy="242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</a:t>
            </a:r>
            <a:r>
              <a:rPr lang="nl-NL" baseline="0" dirty="0" smtClean="0"/>
              <a:t> - 2015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Motie zwerfafval</a:t>
            </a:r>
          </a:p>
          <a:p>
            <a:pPr lvl="1"/>
            <a:r>
              <a:rPr lang="nl-NL" dirty="0" smtClean="0"/>
              <a:t>Het moet overal schoon zijn!</a:t>
            </a:r>
          </a:p>
          <a:p>
            <a:pPr lvl="1"/>
            <a:r>
              <a:rPr lang="nl-NL" dirty="0" smtClean="0"/>
              <a:t>Ook anonieme gebieden reinigen</a:t>
            </a:r>
          </a:p>
          <a:p>
            <a:pPr lvl="1"/>
            <a:r>
              <a:rPr lang="nl-NL" dirty="0" smtClean="0"/>
              <a:t>Participatie nog actiever stimuleren</a:t>
            </a:r>
          </a:p>
          <a:p>
            <a:pPr lvl="1"/>
            <a:r>
              <a:rPr lang="nl-NL" dirty="0" smtClean="0"/>
              <a:t>Burgerinitiatieven in zonnetje zetten</a:t>
            </a:r>
          </a:p>
          <a:p>
            <a:pPr lvl="1"/>
            <a:r>
              <a:rPr lang="nl-NL" dirty="0" smtClean="0"/>
              <a:t>Rijkswaterstaat benaderen</a:t>
            </a:r>
          </a:p>
          <a:p>
            <a:pPr lvl="1"/>
            <a:r>
              <a:rPr lang="nl-NL" dirty="0" smtClean="0"/>
              <a:t>Budget geheel gebruiken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87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Educatie basisscholen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556792"/>
            <a:ext cx="7381577" cy="4536033"/>
          </a:xfrm>
        </p:spPr>
        <p:txBody>
          <a:bodyPr/>
          <a:lstStyle/>
          <a:p>
            <a:pPr marL="342900" lvl="2" indent="-342900">
              <a:buFont typeface="Webdings" pitchFamily="18" charset="2"/>
              <a:buChar char="&lt;"/>
            </a:pPr>
            <a:r>
              <a:rPr lang="nl-NL" dirty="0" smtClean="0"/>
              <a:t>Structurele aanpak</a:t>
            </a:r>
          </a:p>
          <a:p>
            <a:pPr marL="800100" lvl="3" indent="-342900">
              <a:buFont typeface="Webdings" pitchFamily="18" charset="2"/>
              <a:buChar char="&lt;"/>
            </a:pPr>
            <a:r>
              <a:rPr lang="nl-NL" dirty="0" smtClean="0"/>
              <a:t>Opvoeden</a:t>
            </a:r>
          </a:p>
          <a:p>
            <a:pPr marL="800100" lvl="3" indent="-342900">
              <a:buFont typeface="Webdings" pitchFamily="18" charset="2"/>
              <a:buChar char="&lt;"/>
            </a:pPr>
            <a:r>
              <a:rPr lang="nl-NL" dirty="0" smtClean="0"/>
              <a:t>Schoonhouden</a:t>
            </a:r>
            <a:endParaRPr lang="nl-NL" dirty="0"/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16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95708"/>
              </p:ext>
            </p:extLst>
          </p:nvPr>
        </p:nvGraphicFramePr>
        <p:xfrm>
          <a:off x="3995936" y="1282740"/>
          <a:ext cx="3528392" cy="499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Acrobat Document" r:id="rId3" imgW="7552440" imgH="10693080" progId="AcroExch.Document.DC">
                  <p:embed/>
                </p:oleObj>
              </mc:Choice>
              <mc:Fallback>
                <p:oleObj name="Acrobat Document" r:id="rId3" imgW="7552440" imgH="10693080" progId="AcroExch.Document.DC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282740"/>
                        <a:ext cx="3528392" cy="4991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1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978025"/>
            <a:ext cx="7885633" cy="4114800"/>
          </a:xfrm>
        </p:spPr>
        <p:txBody>
          <a:bodyPr/>
          <a:lstStyle/>
          <a:p>
            <a:r>
              <a:rPr lang="nl-NL" dirty="0" smtClean="0"/>
              <a:t>Waarom?</a:t>
            </a:r>
          </a:p>
          <a:p>
            <a:pPr lvl="1"/>
            <a:r>
              <a:rPr lang="nl-NL" dirty="0" smtClean="0"/>
              <a:t>Structurele aanpak – geen losse projectjes</a:t>
            </a:r>
          </a:p>
          <a:p>
            <a:pPr lvl="1"/>
            <a:r>
              <a:rPr lang="nl-NL" dirty="0" smtClean="0"/>
              <a:t>Opvoeden kunnen we niet alleen</a:t>
            </a:r>
            <a:endParaRPr lang="nl-NL" dirty="0"/>
          </a:p>
          <a:p>
            <a:pPr lvl="1"/>
            <a:r>
              <a:rPr lang="nl-NL" dirty="0" smtClean="0"/>
              <a:t>Bewoners kennen de wijk het beste</a:t>
            </a:r>
          </a:p>
          <a:p>
            <a:pPr lvl="2"/>
            <a:r>
              <a:rPr lang="nl-NL" dirty="0" smtClean="0"/>
              <a:t>Waar zijn problemen?</a:t>
            </a:r>
          </a:p>
          <a:p>
            <a:pPr lvl="2"/>
            <a:r>
              <a:rPr lang="nl-NL" dirty="0" smtClean="0"/>
              <a:t>Wanneer zijn er problemen?</a:t>
            </a:r>
          </a:p>
          <a:p>
            <a:pPr lvl="2"/>
            <a:r>
              <a:rPr lang="nl-NL" dirty="0" smtClean="0"/>
              <a:t>Wie veroorzaakt de problemen?</a:t>
            </a:r>
          </a:p>
          <a:p>
            <a:pPr lvl="2"/>
            <a:r>
              <a:rPr lang="nl-NL" dirty="0" smtClean="0"/>
              <a:t>Wie kan meehelpen bij oplossing?</a:t>
            </a:r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3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Hoe?</a:t>
            </a:r>
          </a:p>
          <a:p>
            <a:pPr lvl="1"/>
            <a:r>
              <a:rPr lang="nl-NL" dirty="0" smtClean="0"/>
              <a:t>Stad </a:t>
            </a:r>
            <a:r>
              <a:rPr lang="nl-NL" dirty="0"/>
              <a:t>opdelen in postcodegebieden</a:t>
            </a:r>
          </a:p>
          <a:p>
            <a:pPr lvl="1"/>
            <a:r>
              <a:rPr lang="nl-NL" dirty="0"/>
              <a:t>€100.000 van €120.000 naar wijken</a:t>
            </a:r>
          </a:p>
          <a:p>
            <a:pPr lvl="1"/>
            <a:r>
              <a:rPr lang="nl-NL" dirty="0"/>
              <a:t>Budget -&gt; inwoners + hectares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74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5" name="Map" descr="http://vnlvsv0029.venlo.lan:8891/NedBrowser/images/NBG_image-11786318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0485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5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3600"/>
            <a:ext cx="6478588" cy="2159000"/>
          </a:xfrm>
          <a:noFill/>
          <a:ln/>
        </p:spPr>
        <p:txBody>
          <a:bodyPr/>
          <a:lstStyle/>
          <a:p>
            <a:pPr algn="ctr"/>
            <a:r>
              <a:rPr lang="nl-NL" b="0" dirty="0" smtClean="0"/>
              <a:t>VENLO SCHOON - </a:t>
            </a:r>
            <a:r>
              <a:rPr lang="nl-NL" sz="3200" b="0" dirty="0" smtClean="0"/>
              <a:t>ZWERFAFVAL</a:t>
            </a:r>
            <a:endParaRPr lang="nl-NL" sz="3200" b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4678363"/>
            <a:ext cx="6876876" cy="1079500"/>
          </a:xfrm>
        </p:spPr>
        <p:txBody>
          <a:bodyPr/>
          <a:lstStyle/>
          <a:p>
            <a:r>
              <a:rPr lang="nl-NL" dirty="0" smtClean="0"/>
              <a:t>Van schoon maken naar schoon houden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70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978025"/>
            <a:ext cx="7885633" cy="4114800"/>
          </a:xfrm>
        </p:spPr>
        <p:txBody>
          <a:bodyPr/>
          <a:lstStyle/>
          <a:p>
            <a:r>
              <a:rPr lang="nl-NL" dirty="0" smtClean="0"/>
              <a:t>Methode</a:t>
            </a:r>
          </a:p>
          <a:p>
            <a:pPr lvl="1"/>
            <a:r>
              <a:rPr lang="nl-NL" dirty="0" smtClean="0"/>
              <a:t>Begin! En begin klein bij bestaande groepen</a:t>
            </a:r>
          </a:p>
          <a:p>
            <a:pPr lvl="1"/>
            <a:r>
              <a:rPr lang="nl-NL" dirty="0" smtClean="0"/>
              <a:t>Kijk of het werkt</a:t>
            </a:r>
          </a:p>
          <a:p>
            <a:pPr lvl="1"/>
            <a:r>
              <a:rPr lang="nl-NL" dirty="0" smtClean="0"/>
              <a:t>Toon successen</a:t>
            </a:r>
          </a:p>
          <a:p>
            <a:pPr lvl="1"/>
            <a:r>
              <a:rPr lang="nl-NL" dirty="0" smtClean="0"/>
              <a:t>Ga dan verder 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5" name="Picture 2" descr="Permalink voor ingesloten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8384"/>
            <a:ext cx="3767741" cy="28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61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1"/>
            <a:ext cx="8317682" cy="2376264"/>
          </a:xfrm>
        </p:spPr>
        <p:txBody>
          <a:bodyPr/>
          <a:lstStyle/>
          <a:p>
            <a:r>
              <a:rPr lang="nl-NL" dirty="0" smtClean="0"/>
              <a:t>Methode</a:t>
            </a:r>
          </a:p>
          <a:p>
            <a:pPr lvl="1"/>
            <a:r>
              <a:rPr lang="nl-NL" dirty="0" smtClean="0"/>
              <a:t>Breng groepen samen – Velden Samen Schoon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21</a:t>
            </a:fld>
            <a:endParaRPr lang="nl-NL"/>
          </a:p>
        </p:txBody>
      </p:sp>
      <p:pic>
        <p:nvPicPr>
          <p:cNvPr id="16386" name="Picture 2" descr="C:\Users\nsknsd01\AppData\Local\Microsoft\Windows\Temporary Internet Files\Content.Outlook\M9S7SC47\IMG_0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064564" cy="37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1"/>
            <a:ext cx="8101658" cy="2376264"/>
          </a:xfrm>
        </p:spPr>
        <p:txBody>
          <a:bodyPr/>
          <a:lstStyle/>
          <a:p>
            <a:r>
              <a:rPr lang="nl-NL" dirty="0" smtClean="0"/>
              <a:t>Methode</a:t>
            </a:r>
          </a:p>
          <a:p>
            <a:pPr lvl="1"/>
            <a:r>
              <a:rPr lang="nl-NL" dirty="0" smtClean="0"/>
              <a:t>Stimuleer / faciliteer: B.O.V. en Molenbossen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976701"/>
            <a:ext cx="4211960" cy="315897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95245"/>
            <a:ext cx="2880320" cy="384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978025"/>
            <a:ext cx="8173665" cy="4114800"/>
          </a:xfrm>
        </p:spPr>
        <p:txBody>
          <a:bodyPr/>
          <a:lstStyle/>
          <a:p>
            <a:r>
              <a:rPr lang="nl-NL" dirty="0" smtClean="0"/>
              <a:t>Methode</a:t>
            </a:r>
          </a:p>
          <a:p>
            <a:pPr lvl="1"/>
            <a:r>
              <a:rPr lang="nl-NL" dirty="0" smtClean="0"/>
              <a:t>Geef verantwoordelijkheid en vertrouwen</a:t>
            </a:r>
          </a:p>
          <a:p>
            <a:pPr lvl="2"/>
            <a:r>
              <a:rPr lang="nl-NL" dirty="0" smtClean="0"/>
              <a:t>Wat helpt jullie het meest?</a:t>
            </a:r>
          </a:p>
          <a:p>
            <a:pPr lvl="1"/>
            <a:r>
              <a:rPr lang="nl-NL" dirty="0" smtClean="0"/>
              <a:t>Leg het belang bij de bewoners</a:t>
            </a:r>
          </a:p>
          <a:p>
            <a:pPr lvl="2"/>
            <a:r>
              <a:rPr lang="nl-NL" dirty="0" smtClean="0"/>
              <a:t>Hoe schoner, hoe makkelijker het geld wordt verdiend!</a:t>
            </a:r>
          </a:p>
          <a:p>
            <a:pPr lvl="1"/>
            <a:r>
              <a:rPr lang="nl-NL" dirty="0" smtClean="0"/>
              <a:t>Haal angels weg</a:t>
            </a:r>
          </a:p>
          <a:p>
            <a:pPr lvl="2"/>
            <a:r>
              <a:rPr lang="nl-NL" dirty="0" smtClean="0"/>
              <a:t>Fietskar, opslagruimte, AZC, Communicatie, 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28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Methode</a:t>
            </a:r>
          </a:p>
          <a:p>
            <a:pPr lvl="1"/>
            <a:r>
              <a:rPr lang="nl-NL" dirty="0" smtClean="0"/>
              <a:t>Hou het simpel:</a:t>
            </a:r>
          </a:p>
          <a:p>
            <a:pPr lvl="2"/>
            <a:r>
              <a:rPr lang="nl-NL" dirty="0" smtClean="0"/>
              <a:t>Contactgegevens</a:t>
            </a:r>
          </a:p>
          <a:p>
            <a:pPr lvl="2"/>
            <a:r>
              <a:rPr lang="nl-NL" dirty="0" smtClean="0"/>
              <a:t>Welke acties?</a:t>
            </a:r>
          </a:p>
          <a:p>
            <a:pPr lvl="2"/>
            <a:r>
              <a:rPr lang="nl-NL" dirty="0" smtClean="0"/>
              <a:t>Hoe besteden geld?</a:t>
            </a:r>
          </a:p>
          <a:p>
            <a:pPr lvl="2"/>
            <a:r>
              <a:rPr lang="nl-NL" dirty="0" smtClean="0"/>
              <a:t>Evaluatie achteraf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64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124744"/>
            <a:ext cx="7957641" cy="4968081"/>
          </a:xfrm>
        </p:spPr>
        <p:txBody>
          <a:bodyPr/>
          <a:lstStyle/>
          <a:p>
            <a:r>
              <a:rPr lang="nl-NL" dirty="0" smtClean="0"/>
              <a:t>Resultaten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25</a:t>
            </a:fld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75074"/>
              </p:ext>
            </p:extLst>
          </p:nvPr>
        </p:nvGraphicFramePr>
        <p:xfrm>
          <a:off x="1106487" y="1772811"/>
          <a:ext cx="6561857" cy="4824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641"/>
                <a:gridCol w="1681671"/>
                <a:gridCol w="3515545"/>
              </a:tblGrid>
              <a:tr h="419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Postcodegebied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Wijk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Geadopteerd (start vanaf) 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5911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Venlo Binnenstad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Wijkraad (eind 2015)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5912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Venlo Zuid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Venlo Zuid Schoon (medio 2015)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5913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Venlo Noord Oost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Wijkraad (medio 2016)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5914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Venlo Noord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Nog niet – wel enkele buurtgroepen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5915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Venlo Oost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Wijkraad (medio 2016)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5916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‘t Ven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Wijkraad (medio 2016)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5921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Blerick Midden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Nog niet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5922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Blerick Noord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Nog niet – wel enkele buurtgroepen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5923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Blerick Zuid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Nog niet – wel twee grote buurtgroepen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5924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effectLst/>
                        </a:rPr>
                        <a:t>Vossener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Nog niet 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5925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Klingerberg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Bewonersinitiatief </a:t>
                      </a:r>
                      <a:r>
                        <a:rPr lang="nl-NL" sz="1100" dirty="0" err="1">
                          <a:effectLst/>
                        </a:rPr>
                        <a:t>Klingerberg</a:t>
                      </a:r>
                      <a:r>
                        <a:rPr lang="nl-NL" sz="1100" dirty="0">
                          <a:effectLst/>
                        </a:rPr>
                        <a:t> Schoon (2015)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5926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Hout-Blerick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Dorpsraad (april 2016)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5927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Boekend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Nog niet 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5928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Trade Port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Nog niet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5931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Tegelen Noordkern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Nog niet 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5932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Op de Heide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Groene Brigade (mei 2015)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5935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Steyl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Groene Brigade Steyl (eind 2015)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5941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Velden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Velden Samen Schoon (begin 2015)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5943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Lomm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Dorpsraad (maart 2016)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5944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Arcen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Dorpsraad (medio 2015)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5951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Belfeld</a:t>
                      </a:r>
                      <a:endParaRPr lang="nl-NL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Dorpsraad (april 2016)</a:t>
                      </a:r>
                      <a:endParaRPr lang="nl-NL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6488" y="2190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15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Verschillende aanpakken</a:t>
            </a:r>
          </a:p>
          <a:p>
            <a:pPr lvl="1"/>
            <a:r>
              <a:rPr lang="nl-NL" dirty="0" smtClean="0"/>
              <a:t>Alleen buitengebied - hele gebied</a:t>
            </a:r>
          </a:p>
          <a:p>
            <a:pPr lvl="1"/>
            <a:r>
              <a:rPr lang="nl-NL" dirty="0" smtClean="0"/>
              <a:t>Alleen bewoners en/of met verenigingen</a:t>
            </a:r>
          </a:p>
          <a:p>
            <a:pPr lvl="1"/>
            <a:r>
              <a:rPr lang="nl-NL" dirty="0" smtClean="0"/>
              <a:t>1 vereniging of veel verenigingen</a:t>
            </a:r>
          </a:p>
          <a:p>
            <a:pPr lvl="1"/>
            <a:r>
              <a:rPr lang="nl-NL" dirty="0" smtClean="0"/>
              <a:t>Geld naar 1 wijkdoel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169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Toekomst</a:t>
            </a:r>
          </a:p>
          <a:p>
            <a:pPr lvl="1"/>
            <a:r>
              <a:rPr lang="nl-NL" dirty="0" smtClean="0"/>
              <a:t>Overal coördinatiegroepen</a:t>
            </a:r>
          </a:p>
          <a:p>
            <a:pPr lvl="1"/>
            <a:r>
              <a:rPr lang="nl-NL" dirty="0" smtClean="0"/>
              <a:t>Maasproject integreren (structureel)</a:t>
            </a:r>
          </a:p>
          <a:p>
            <a:pPr lvl="1"/>
            <a:r>
              <a:rPr lang="nl-NL" dirty="0" smtClean="0"/>
              <a:t>Samenwerken</a:t>
            </a:r>
          </a:p>
          <a:p>
            <a:pPr lvl="2"/>
            <a:r>
              <a:rPr lang="nl-NL" dirty="0" smtClean="0"/>
              <a:t>Van elkaar leren</a:t>
            </a:r>
          </a:p>
          <a:p>
            <a:pPr lvl="2"/>
            <a:r>
              <a:rPr lang="nl-NL" dirty="0" smtClean="0"/>
              <a:t>Samen communiceren</a:t>
            </a:r>
          </a:p>
          <a:p>
            <a:pPr lvl="2"/>
            <a:r>
              <a:rPr lang="nl-NL" dirty="0" smtClean="0"/>
              <a:t>Samen aanpakken</a:t>
            </a:r>
          </a:p>
          <a:p>
            <a:pPr lvl="2"/>
            <a:r>
              <a:rPr lang="nl-NL" dirty="0" smtClean="0"/>
              <a:t>Meer culturen betrekken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219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144" y="620688"/>
            <a:ext cx="7107238" cy="1008063"/>
          </a:xfrm>
        </p:spPr>
        <p:txBody>
          <a:bodyPr/>
          <a:lstStyle/>
          <a:p>
            <a:r>
              <a:rPr lang="nl-NL" dirty="0" smtClean="0"/>
              <a:t>Tips voor coördinatiegroepen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Vrijwilligersbijeenkomst</a:t>
            </a:r>
          </a:p>
          <a:p>
            <a:pPr marL="457200" lvl="1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28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12454"/>
            <a:ext cx="2918442" cy="2918442"/>
          </a:xfrm>
          <a:prstGeom prst="rect">
            <a:avLst/>
          </a:prstGeom>
        </p:spPr>
      </p:pic>
      <p:pic>
        <p:nvPicPr>
          <p:cNvPr id="6" name="Picture 4" descr="Permalink voor ingesloten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179722" cy="450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877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58775"/>
            <a:ext cx="7992888" cy="1008063"/>
          </a:xfrm>
        </p:spPr>
        <p:txBody>
          <a:bodyPr/>
          <a:lstStyle/>
          <a:p>
            <a:r>
              <a:rPr lang="nl-NL" dirty="0" smtClean="0"/>
              <a:t>Tip 1: Geef het goede voorbeeld…</a:t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29</a:t>
            </a:fld>
            <a:endParaRPr lang="nl-NL"/>
          </a:p>
        </p:txBody>
      </p:sp>
      <p:pic>
        <p:nvPicPr>
          <p:cNvPr id="6" name="Picture 2" descr="Permalink voor ingesloten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4" y="2135187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 18 maart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38200" y="1844824"/>
            <a:ext cx="7878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Voorstellen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Geschiedenis Venlo Schoon (zwerfafval)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dirty="0" smtClean="0"/>
              <a:t>2000 – 2012 (gemeente aan zet)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dirty="0" smtClean="0"/>
              <a:t>2012 – 2015 (gemeente wacht af)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dirty="0" smtClean="0"/>
              <a:t>2015 – 2016 (gemeente stimuleert)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Structurele aanpak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Educatie en coördinatiegroepen zwerfafval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Tips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Toekomst</a:t>
            </a:r>
          </a:p>
        </p:txBody>
      </p:sp>
    </p:spTree>
    <p:extLst>
      <p:ext uri="{BB962C8B-B14F-4D97-AF65-F5344CB8AC3E}">
        <p14:creationId xmlns:p14="http://schemas.microsoft.com/office/powerpoint/2010/main" val="2028851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4" y="358775"/>
            <a:ext cx="7669610" cy="1008063"/>
          </a:xfrm>
        </p:spPr>
        <p:txBody>
          <a:bodyPr/>
          <a:lstStyle/>
          <a:p>
            <a:r>
              <a:rPr lang="nl-NL" dirty="0" smtClean="0"/>
              <a:t>Tip 2: …Maar doe niet alles zelf</a:t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1"/>
            <a:ext cx="7597602" cy="1008112"/>
          </a:xfrm>
        </p:spPr>
        <p:txBody>
          <a:bodyPr/>
          <a:lstStyle/>
          <a:p>
            <a:r>
              <a:rPr lang="nl-NL" sz="2400" dirty="0" smtClean="0"/>
              <a:t>Werk samen. Betrek zoveel mogelijk bewoners, bedrijven, medewerkers, scholen, verenigingen, …</a:t>
            </a:r>
            <a:endParaRPr lang="nl-NL" sz="2400" dirty="0"/>
          </a:p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30</a:t>
            </a:fld>
            <a:endParaRPr lang="nl-NL"/>
          </a:p>
        </p:txBody>
      </p:sp>
      <p:pic>
        <p:nvPicPr>
          <p:cNvPr id="4098" name="Picture 2" descr="C:\Users\nsknsd01\AppData\Local\Microsoft\Windows\Temporary Internet Files\Content.Outlook\M9S7SC47\20150404_162813_3_resize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59321"/>
            <a:ext cx="6516216" cy="366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7488832" cy="707678"/>
          </a:xfrm>
        </p:spPr>
        <p:txBody>
          <a:bodyPr/>
          <a:lstStyle/>
          <a:p>
            <a:r>
              <a:rPr lang="nl-NL" sz="4000" b="0" dirty="0" smtClean="0"/>
              <a:t>Tip 3: Spreek doelgroepen aan</a:t>
            </a:r>
            <a:endParaRPr lang="nl-NL" sz="4000" b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7849088" cy="985788"/>
          </a:xfrm>
        </p:spPr>
        <p:txBody>
          <a:bodyPr/>
          <a:lstStyle/>
          <a:p>
            <a:r>
              <a:rPr lang="nl-NL" sz="1800" dirty="0"/>
              <a:t>Z</a:t>
            </a:r>
            <a:r>
              <a:rPr lang="nl-NL" sz="1800" dirty="0" smtClean="0"/>
              <a:t>werfafval is meer dan alleen een ‘</a:t>
            </a:r>
            <a:r>
              <a:rPr lang="nl-NL" sz="1800" dirty="0" err="1" smtClean="0"/>
              <a:t>schoon’probleem</a:t>
            </a:r>
            <a:r>
              <a:rPr lang="nl-NL" sz="1800" dirty="0" smtClean="0"/>
              <a:t>.</a:t>
            </a:r>
            <a:endParaRPr lang="nl-NL" sz="1800" dirty="0"/>
          </a:p>
          <a:p>
            <a:endParaRPr lang="nl-NL" sz="1800" dirty="0" smtClean="0"/>
          </a:p>
          <a:p>
            <a:r>
              <a:rPr lang="nl-NL" sz="1800" dirty="0" smtClean="0"/>
              <a:t>A. Grondstoffenprobleem;</a:t>
            </a:r>
          </a:p>
          <a:p>
            <a:endParaRPr lang="nl-NL" sz="1800" dirty="0" smtClean="0"/>
          </a:p>
          <a:p>
            <a:pPr marL="285750" indent="-285750">
              <a:buFont typeface="Arial" charset="0"/>
              <a:buChar char="•"/>
            </a:pPr>
            <a:endParaRPr lang="nl-NL" sz="18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31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87" y="2636912"/>
            <a:ext cx="499980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7488832" cy="707678"/>
          </a:xfrm>
        </p:spPr>
        <p:txBody>
          <a:bodyPr/>
          <a:lstStyle/>
          <a:p>
            <a:r>
              <a:rPr lang="nl-NL" sz="4000" b="0" dirty="0" smtClean="0"/>
              <a:t>Tip 3: Spreek doelgroepen aan</a:t>
            </a:r>
            <a:endParaRPr lang="nl-NL" sz="4000" b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395536" y="1340769"/>
            <a:ext cx="7632848" cy="792088"/>
          </a:xfrm>
        </p:spPr>
        <p:txBody>
          <a:bodyPr/>
          <a:lstStyle/>
          <a:p>
            <a:endParaRPr lang="nl-NL" sz="1800" dirty="0" smtClean="0"/>
          </a:p>
          <a:p>
            <a:r>
              <a:rPr lang="nl-NL" sz="1800" dirty="0" smtClean="0"/>
              <a:t>B. ‘Plastic </a:t>
            </a:r>
            <a:r>
              <a:rPr lang="nl-NL" sz="1800" dirty="0"/>
              <a:t>soep</a:t>
            </a:r>
            <a:r>
              <a:rPr lang="nl-NL" sz="1800" dirty="0" smtClean="0"/>
              <a:t>’-probleem;</a:t>
            </a:r>
          </a:p>
          <a:p>
            <a:pPr marL="285750" indent="-285750">
              <a:buFont typeface="Arial" charset="0"/>
              <a:buChar char="•"/>
            </a:pPr>
            <a:endParaRPr lang="nl-NL" sz="1800" dirty="0" smtClean="0"/>
          </a:p>
          <a:p>
            <a:pPr marL="285750" indent="-285750">
              <a:buFont typeface="Arial" charset="0"/>
              <a:buChar char="•"/>
            </a:pPr>
            <a:endParaRPr lang="nl-NL" sz="18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32</a:t>
            </a:fld>
            <a:endParaRPr lang="nl-NL"/>
          </a:p>
        </p:txBody>
      </p:sp>
      <p:pic>
        <p:nvPicPr>
          <p:cNvPr id="1026" name="Picture 2" descr="http://www.bootjesgek.com/wp-content/uploads/2011/03/so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97662"/>
            <a:ext cx="5426968" cy="39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7488832" cy="707678"/>
          </a:xfrm>
        </p:spPr>
        <p:txBody>
          <a:bodyPr/>
          <a:lstStyle/>
          <a:p>
            <a:r>
              <a:rPr lang="nl-NL" sz="4000" b="0" dirty="0" smtClean="0"/>
              <a:t>Tip 3: Spreek doelgroepen aan</a:t>
            </a:r>
            <a:endParaRPr lang="nl-NL" sz="4000" b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467544" y="1435101"/>
            <a:ext cx="3096344" cy="1417836"/>
          </a:xfrm>
        </p:spPr>
        <p:txBody>
          <a:bodyPr/>
          <a:lstStyle/>
          <a:p>
            <a:endParaRPr lang="nl-NL" sz="1800" dirty="0" smtClean="0"/>
          </a:p>
          <a:p>
            <a:r>
              <a:rPr lang="nl-NL" sz="1800" dirty="0" smtClean="0"/>
              <a:t>C. Dierenleedprobleem; </a:t>
            </a:r>
          </a:p>
          <a:p>
            <a:pPr marL="285750" indent="-285750">
              <a:buFont typeface="Arial" charset="0"/>
              <a:buChar char="•"/>
            </a:pPr>
            <a:endParaRPr lang="nl-NL" sz="18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33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30" y="3356992"/>
            <a:ext cx="3997593" cy="2667247"/>
          </a:xfrm>
          <a:prstGeom prst="rect">
            <a:avLst/>
          </a:prstGeom>
        </p:spPr>
      </p:pic>
      <p:pic>
        <p:nvPicPr>
          <p:cNvPr id="11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3499014" cy="2667247"/>
          </a:xfrm>
        </p:spPr>
      </p:pic>
    </p:spTree>
    <p:extLst>
      <p:ext uri="{BB962C8B-B14F-4D97-AF65-F5344CB8AC3E}">
        <p14:creationId xmlns:p14="http://schemas.microsoft.com/office/powerpoint/2010/main" val="8428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7488832" cy="707678"/>
          </a:xfrm>
        </p:spPr>
        <p:txBody>
          <a:bodyPr/>
          <a:lstStyle/>
          <a:p>
            <a:r>
              <a:rPr lang="nl-NL" sz="4000" b="0" dirty="0" smtClean="0"/>
              <a:t>Tip 3: Spreek doelgroepen aan</a:t>
            </a:r>
            <a:endParaRPr lang="nl-NL" sz="4000" b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042792" cy="1273820"/>
          </a:xfrm>
        </p:spPr>
        <p:txBody>
          <a:bodyPr/>
          <a:lstStyle/>
          <a:p>
            <a:r>
              <a:rPr lang="nl-NL" sz="1800" dirty="0" smtClean="0"/>
              <a:t>D. Praktisch problemen: 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600" dirty="0"/>
              <a:t>L</a:t>
            </a:r>
            <a:r>
              <a:rPr lang="nl-NL" sz="1600" dirty="0" smtClean="0"/>
              <a:t>ekke banden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600" dirty="0" smtClean="0"/>
              <a:t>Slechte kwaliteit bermmaaisel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600" dirty="0" smtClean="0"/>
              <a:t>Verstopping kolken</a:t>
            </a:r>
          </a:p>
          <a:p>
            <a:pPr marL="285750" indent="-285750">
              <a:buFont typeface="Arial" charset="0"/>
              <a:buChar char="•"/>
            </a:pPr>
            <a:endParaRPr lang="nl-NL" sz="1800" dirty="0" smtClean="0"/>
          </a:p>
          <a:p>
            <a:pPr marL="285750" indent="-285750">
              <a:buFont typeface="Arial" charset="0"/>
              <a:buChar char="•"/>
            </a:pPr>
            <a:endParaRPr lang="nl-NL" sz="18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34</a:t>
            </a:fld>
            <a:endParaRPr lang="nl-NL"/>
          </a:p>
        </p:txBody>
      </p:sp>
      <p:pic>
        <p:nvPicPr>
          <p:cNvPr id="7" name="Tijdelijke aanduiding voor inhou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414" y="3717032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14" y="1556792"/>
            <a:ext cx="2952328" cy="1953746"/>
          </a:xfrm>
          <a:prstGeom prst="rect">
            <a:avLst/>
          </a:prstGeom>
        </p:spPr>
      </p:pic>
      <p:pic>
        <p:nvPicPr>
          <p:cNvPr id="2050" name="Picture 2" descr="https://pbs.twimg.com/media/CGWqvWWXIAI9fl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67693"/>
            <a:ext cx="2297689" cy="30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4: Werk aan preventie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1"/>
            <a:ext cx="8389690" cy="2952328"/>
          </a:xfrm>
        </p:spPr>
        <p:txBody>
          <a:bodyPr/>
          <a:lstStyle/>
          <a:p>
            <a:r>
              <a:rPr lang="nl-NL" dirty="0" smtClean="0"/>
              <a:t>Maak mensen bewust van onbewuste vervuiling: </a:t>
            </a:r>
          </a:p>
          <a:p>
            <a:pPr lvl="1"/>
            <a:r>
              <a:rPr lang="nl-NL" dirty="0" smtClean="0"/>
              <a:t>Ballonnen</a:t>
            </a:r>
          </a:p>
          <a:p>
            <a:pPr lvl="1"/>
            <a:r>
              <a:rPr lang="nl-NL" dirty="0" smtClean="0"/>
              <a:t>Vuurballonnen</a:t>
            </a:r>
          </a:p>
          <a:p>
            <a:pPr lvl="1"/>
            <a:r>
              <a:rPr lang="nl-NL" dirty="0" smtClean="0"/>
              <a:t>Vuurwerk</a:t>
            </a:r>
          </a:p>
          <a:p>
            <a:pPr lvl="1"/>
            <a:r>
              <a:rPr lang="nl-NL" dirty="0" smtClean="0"/>
              <a:t>Evenementen </a:t>
            </a:r>
          </a:p>
          <a:p>
            <a:pPr lvl="1"/>
            <a:r>
              <a:rPr lang="nl-NL" dirty="0" smtClean="0"/>
              <a:t>Papier aan straat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35</a:t>
            </a:fld>
            <a:endParaRPr lang="nl-NL"/>
          </a:p>
        </p:txBody>
      </p:sp>
      <p:pic>
        <p:nvPicPr>
          <p:cNvPr id="8194" name="Picture 2" descr="Permalink voor ingesloten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3238993" cy="457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5: Vraag niet teveel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1"/>
            <a:ext cx="7597602" cy="1728191"/>
          </a:xfrm>
        </p:spPr>
        <p:txBody>
          <a:bodyPr/>
          <a:lstStyle/>
          <a:p>
            <a:r>
              <a:rPr lang="nl-NL" dirty="0" smtClean="0"/>
              <a:t>Hou je eigen stoep schoon</a:t>
            </a:r>
          </a:p>
          <a:p>
            <a:r>
              <a:rPr lang="nl-NL" dirty="0" smtClean="0"/>
              <a:t>Spreek je eigen gezin / vrienden aan</a:t>
            </a:r>
          </a:p>
          <a:p>
            <a:r>
              <a:rPr lang="nl-NL" dirty="0" smtClean="0"/>
              <a:t>Ruim iedere dag één stuk zwerfafval op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36</a:t>
            </a:fld>
            <a:endParaRPr lang="nl-NL"/>
          </a:p>
        </p:txBody>
      </p:sp>
      <p:pic>
        <p:nvPicPr>
          <p:cNvPr id="11266" name="Picture 2" descr="https://pbs.twimg.com/media/COOKrDqUYAAHb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70" y="2924944"/>
            <a:ext cx="4933360" cy="32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80920" cy="792088"/>
          </a:xfrm>
        </p:spPr>
        <p:txBody>
          <a:bodyPr/>
          <a:lstStyle/>
          <a:p>
            <a:r>
              <a:rPr lang="nl-NL" dirty="0" smtClean="0"/>
              <a:t>Tip 6: Vertel het gewenste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0"/>
            <a:ext cx="7597602" cy="4824065"/>
          </a:xfrm>
        </p:spPr>
        <p:txBody>
          <a:bodyPr/>
          <a:lstStyle/>
          <a:p>
            <a:pPr marL="457200" lvl="1" indent="0">
              <a:buNone/>
            </a:pPr>
            <a:endParaRPr lang="nl-NL" dirty="0"/>
          </a:p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37" y="2652712"/>
            <a:ext cx="5802243" cy="31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7: Laat zien hoe je makkelijk op kunt ruimen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0"/>
            <a:ext cx="7597602" cy="4824065"/>
          </a:xfrm>
        </p:spPr>
        <p:txBody>
          <a:bodyPr/>
          <a:lstStyle/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Grijpstok</a:t>
            </a:r>
          </a:p>
          <a:p>
            <a:pPr lvl="1"/>
            <a:r>
              <a:rPr lang="nl-NL" dirty="0" smtClean="0"/>
              <a:t>Eigen container</a:t>
            </a:r>
          </a:p>
          <a:p>
            <a:pPr lvl="1"/>
            <a:r>
              <a:rPr lang="nl-NL" dirty="0" smtClean="0"/>
              <a:t>Afvalbak</a:t>
            </a:r>
          </a:p>
          <a:p>
            <a:pPr lvl="1"/>
            <a:r>
              <a:rPr lang="nl-NL" dirty="0" smtClean="0"/>
              <a:t>Golfkar</a:t>
            </a:r>
          </a:p>
          <a:p>
            <a:pPr lvl="1"/>
            <a:r>
              <a:rPr lang="nl-NL" dirty="0" smtClean="0"/>
              <a:t>Opschoonfiets</a:t>
            </a:r>
          </a:p>
          <a:p>
            <a:pPr marL="457200" lvl="1" indent="0">
              <a:buNone/>
            </a:pPr>
            <a:r>
              <a:rPr lang="nl-NL" dirty="0" smtClean="0"/>
              <a:t> </a:t>
            </a:r>
            <a:endParaRPr lang="nl-NL" dirty="0"/>
          </a:p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38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1"/>
            <a:ext cx="3181524" cy="4242031"/>
          </a:xfrm>
          <a:prstGeom prst="rect">
            <a:avLst/>
          </a:prstGeom>
        </p:spPr>
      </p:pic>
      <p:pic>
        <p:nvPicPr>
          <p:cNvPr id="22530" name="Picture 2" descr="\\venlo\private$\homedir\nsknsd01\Mijn Documenten\My Pictures\Zwerfafval onder snelbind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41205"/>
            <a:ext cx="2520280" cy="14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</a:t>
            </a:r>
            <a:r>
              <a:rPr lang="nl-NL" dirty="0"/>
              <a:t>8</a:t>
            </a:r>
            <a:r>
              <a:rPr lang="nl-NL" dirty="0" smtClean="0"/>
              <a:t>: Maak gebruik van ondersteuningsmogelijkheden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0"/>
            <a:ext cx="7597602" cy="4824065"/>
          </a:xfrm>
        </p:spPr>
        <p:txBody>
          <a:bodyPr/>
          <a:lstStyle/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r>
              <a:rPr lang="nl-NL" dirty="0" smtClean="0"/>
              <a:t>Grijpstok</a:t>
            </a:r>
          </a:p>
          <a:p>
            <a:r>
              <a:rPr lang="nl-NL" dirty="0" smtClean="0"/>
              <a:t>Afvalbak</a:t>
            </a:r>
          </a:p>
          <a:p>
            <a:r>
              <a:rPr lang="nl-NL" dirty="0" smtClean="0"/>
              <a:t>Golfkar</a:t>
            </a:r>
          </a:p>
          <a:p>
            <a:pPr marL="457200" lvl="1" indent="0">
              <a:buNone/>
            </a:pPr>
            <a:r>
              <a:rPr lang="nl-NL" dirty="0" smtClean="0"/>
              <a:t> </a:t>
            </a:r>
            <a:endParaRPr lang="nl-NL" dirty="0"/>
          </a:p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83591"/>
              </p:ext>
            </p:extLst>
          </p:nvPr>
        </p:nvGraphicFramePr>
        <p:xfrm>
          <a:off x="5004048" y="1772816"/>
          <a:ext cx="2867527" cy="456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Acrobat Document" r:id="rId3" imgW="6343532" imgH="10105830" progId="AcroExch.Document.11">
                  <p:embed/>
                </p:oleObj>
              </mc:Choice>
              <mc:Fallback>
                <p:oleObj name="Acrobat Document" r:id="rId3" imgW="6343532" imgH="1010583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048" y="1772816"/>
                        <a:ext cx="2867527" cy="456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5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Dion Nijskens</a:t>
            </a:r>
          </a:p>
          <a:p>
            <a:pPr lvl="1"/>
            <a:r>
              <a:rPr lang="nl-NL" dirty="0" smtClean="0"/>
              <a:t>Brugklas – spreekbeurt Maasafval</a:t>
            </a:r>
          </a:p>
          <a:p>
            <a:pPr lvl="1"/>
            <a:r>
              <a:rPr lang="nl-NL" dirty="0" smtClean="0"/>
              <a:t>Pabo en Milieukunde</a:t>
            </a:r>
          </a:p>
          <a:p>
            <a:pPr lvl="1"/>
            <a:r>
              <a:rPr lang="nl-NL" dirty="0" smtClean="0"/>
              <a:t>Sinds 2000 – Venlo Schoon</a:t>
            </a:r>
          </a:p>
          <a:p>
            <a:pPr lvl="1"/>
            <a:r>
              <a:rPr lang="nl-NL" dirty="0" smtClean="0"/>
              <a:t>Vanaf 2012 – Actieve </a:t>
            </a:r>
            <a:r>
              <a:rPr lang="nl-NL" dirty="0" err="1" smtClean="0"/>
              <a:t>ZAP’er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924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4" y="358775"/>
            <a:ext cx="7885634" cy="1008063"/>
          </a:xfrm>
        </p:spPr>
        <p:txBody>
          <a:bodyPr/>
          <a:lstStyle/>
          <a:p>
            <a:r>
              <a:rPr lang="nl-NL" dirty="0" smtClean="0"/>
              <a:t>Tip 9: </a:t>
            </a:r>
            <a:br>
              <a:rPr lang="nl-NL" dirty="0" smtClean="0"/>
            </a:br>
            <a:r>
              <a:rPr lang="nl-NL" sz="3600" dirty="0" smtClean="0"/>
              <a:t>Laat zien dat veel mensen meedoen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0"/>
            <a:ext cx="7597602" cy="4824065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Beach </a:t>
            </a:r>
            <a:r>
              <a:rPr lang="nl-NL" dirty="0" err="1" smtClean="0"/>
              <a:t>Cleanup</a:t>
            </a:r>
            <a:r>
              <a:rPr lang="nl-NL" dirty="0" smtClean="0"/>
              <a:t> Tour</a:t>
            </a:r>
            <a:endParaRPr lang="nl-NL" dirty="0"/>
          </a:p>
          <a:p>
            <a:r>
              <a:rPr lang="nl-NL" dirty="0" smtClean="0"/>
              <a:t>Nederland Schoon</a:t>
            </a:r>
          </a:p>
          <a:p>
            <a:r>
              <a:rPr lang="nl-NL" dirty="0" smtClean="0"/>
              <a:t>Schone Maas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40</a:t>
            </a:fld>
            <a:endParaRPr lang="nl-NL"/>
          </a:p>
        </p:txBody>
      </p:sp>
      <p:pic>
        <p:nvPicPr>
          <p:cNvPr id="23554" name="Picture 2" descr="C:\Users\nsknsd01\AppData\Local\Microsoft\Windows\Temporary Internet Files\Content.Outlook\EIAU1M5F\IMG_0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93984"/>
            <a:ext cx="5616624" cy="31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10: Maak opruimen leuk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0"/>
            <a:ext cx="3637162" cy="2232247"/>
          </a:xfrm>
        </p:spPr>
        <p:txBody>
          <a:bodyPr/>
          <a:lstStyle/>
          <a:p>
            <a:pPr lvl="1"/>
            <a:endParaRPr lang="nl-NL" dirty="0" smtClean="0"/>
          </a:p>
          <a:p>
            <a:r>
              <a:rPr lang="nl-NL" dirty="0" err="1" smtClean="0"/>
              <a:t>Trashhunter</a:t>
            </a:r>
            <a:r>
              <a:rPr lang="nl-NL" dirty="0" smtClean="0"/>
              <a:t> </a:t>
            </a:r>
          </a:p>
          <a:p>
            <a:r>
              <a:rPr lang="nl-NL" dirty="0" smtClean="0"/>
              <a:t>Liever belonen dan straffen</a:t>
            </a:r>
          </a:p>
          <a:p>
            <a:pPr marL="457200" lvl="1" indent="0">
              <a:buNone/>
            </a:pPr>
            <a:r>
              <a:rPr lang="nl-NL" dirty="0" smtClean="0"/>
              <a:t> </a:t>
            </a:r>
            <a:endParaRPr lang="nl-NL" dirty="0"/>
          </a:p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41</a:t>
            </a:fld>
            <a:endParaRPr lang="nl-NL"/>
          </a:p>
        </p:txBody>
      </p:sp>
      <p:pic>
        <p:nvPicPr>
          <p:cNvPr id="6" name="Picture 2" descr="https://pbs.twimg.com/media/CFEYxWIWAAAix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3546372" cy="472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58775"/>
            <a:ext cx="7704856" cy="1008063"/>
          </a:xfrm>
        </p:spPr>
        <p:txBody>
          <a:bodyPr/>
          <a:lstStyle/>
          <a:p>
            <a:r>
              <a:rPr lang="nl-NL" dirty="0" smtClean="0"/>
              <a:t>Tip 11: Stimuleer ‘afval’ scheiden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1"/>
            <a:ext cx="6733506" cy="2016224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Afvalbakken zijn dan minder snel vol.</a:t>
            </a:r>
          </a:p>
          <a:p>
            <a:r>
              <a:rPr lang="nl-NL" dirty="0" smtClean="0"/>
              <a:t>Meer hergebruik.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42</a:t>
            </a:fld>
            <a:endParaRPr lang="nl-NL"/>
          </a:p>
        </p:txBody>
      </p:sp>
      <p:pic>
        <p:nvPicPr>
          <p:cNvPr id="6148" name="Picture 4" descr="https://pbs.twimg.com/media/CEEfXVQVEAAcY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7107238" cy="1414041"/>
          </a:xfrm>
        </p:spPr>
        <p:txBody>
          <a:bodyPr/>
          <a:lstStyle/>
          <a:p>
            <a:r>
              <a:rPr lang="nl-NL" dirty="0" smtClean="0"/>
              <a:t>Tip 12: Adopteer een afvalbak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43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10958"/>
            <a:ext cx="5754216" cy="43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268760"/>
            <a:ext cx="7813626" cy="23762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44</a:t>
            </a:fld>
            <a:endParaRPr lang="nl-NL"/>
          </a:p>
        </p:txBody>
      </p:sp>
      <p:pic>
        <p:nvPicPr>
          <p:cNvPr id="9218" name="Picture 2" descr="https://s-media-cache-ak0.pinimg.com/236x/5e/13/4e/5e134e044c401ad6e4d365d82e2b391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66" y="1700808"/>
            <a:ext cx="468051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Tip: wordt een actieve </a:t>
            </a:r>
            <a:r>
              <a:rPr lang="nl-NL" dirty="0" err="1" smtClean="0"/>
              <a:t>ZAP’er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556792"/>
            <a:ext cx="7128792" cy="4608512"/>
          </a:xfrm>
        </p:spPr>
        <p:txBody>
          <a:bodyPr/>
          <a:lstStyle/>
          <a:p>
            <a:r>
              <a:rPr lang="nl-NL" dirty="0" smtClean="0"/>
              <a:t>Ervaar zelf:</a:t>
            </a:r>
          </a:p>
          <a:p>
            <a:pPr lvl="1"/>
            <a:r>
              <a:rPr lang="nl-NL" dirty="0" smtClean="0"/>
              <a:t>Wat kom je tegen in het veld?</a:t>
            </a:r>
          </a:p>
          <a:p>
            <a:pPr lvl="2"/>
            <a:r>
              <a:rPr lang="nl-NL" dirty="0" smtClean="0"/>
              <a:t>Flesjes!</a:t>
            </a:r>
          </a:p>
          <a:p>
            <a:pPr lvl="2"/>
            <a:r>
              <a:rPr lang="nl-NL" dirty="0" err="1" smtClean="0"/>
              <a:t>BBQ’s</a:t>
            </a:r>
            <a:endParaRPr lang="nl-NL" dirty="0" smtClean="0"/>
          </a:p>
          <a:p>
            <a:pPr lvl="2"/>
            <a:r>
              <a:rPr lang="nl-NL" dirty="0" smtClean="0"/>
              <a:t>Dumpingen</a:t>
            </a:r>
          </a:p>
          <a:p>
            <a:pPr lvl="2"/>
            <a:r>
              <a:rPr lang="nl-NL" dirty="0" smtClean="0"/>
              <a:t>Slakken in bierblikken</a:t>
            </a:r>
          </a:p>
          <a:p>
            <a:pPr lvl="2"/>
            <a:r>
              <a:rPr lang="nl-NL" dirty="0" err="1" smtClean="0"/>
              <a:t>Carn’afval</a:t>
            </a:r>
            <a:endParaRPr lang="nl-NL" dirty="0" smtClean="0"/>
          </a:p>
          <a:p>
            <a:pPr lvl="2"/>
            <a:r>
              <a:rPr lang="nl-NL" dirty="0" smtClean="0"/>
              <a:t>Glas</a:t>
            </a:r>
          </a:p>
          <a:p>
            <a:pPr lvl="2"/>
            <a:r>
              <a:rPr lang="nl-NL" dirty="0" smtClean="0"/>
              <a:t>Hondenpoepzakjes</a:t>
            </a:r>
          </a:p>
          <a:p>
            <a:pPr lvl="2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45</a:t>
            </a:fld>
            <a:endParaRPr lang="nl-NL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2660914"/>
            <a:ext cx="2582044" cy="344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56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46</a:t>
            </a:fld>
            <a:endParaRPr lang="nl-N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34" y="1949936"/>
            <a:ext cx="2308123" cy="173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 descr="C:\Users\nsknsd01\AppData\Local\Microsoft\Windows\Temporary Internet Files\Content.Outlook\EIAU1M5F\FullSizeRender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12" y="1950328"/>
            <a:ext cx="2711114" cy="36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nsknsd01\AppData\Local\Microsoft\Windows\Temporary Internet Files\Content.Outlook\EIAU1M5F\FullSizeRe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34053"/>
            <a:ext cx="2308124" cy="17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6" y="1949936"/>
            <a:ext cx="2711408" cy="3615210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 flipV="1">
            <a:off x="4211959" y="1484784"/>
            <a:ext cx="3254053" cy="49324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82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Tip: wordt een actieve </a:t>
            </a:r>
            <a:r>
              <a:rPr lang="nl-NL" dirty="0" err="1" smtClean="0"/>
              <a:t>ZAP‘er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Ervaar zelf: </a:t>
            </a:r>
          </a:p>
          <a:p>
            <a:pPr lvl="1"/>
            <a:r>
              <a:rPr lang="nl-NL" dirty="0" smtClean="0"/>
              <a:t>Wat werkt? </a:t>
            </a:r>
          </a:p>
          <a:p>
            <a:pPr lvl="1"/>
            <a:r>
              <a:rPr lang="nl-NL" dirty="0" smtClean="0"/>
              <a:t>Hoe wil jij gefaciliteerd worden?</a:t>
            </a:r>
          </a:p>
          <a:p>
            <a:pPr lvl="1"/>
            <a:r>
              <a:rPr lang="nl-NL" dirty="0" smtClean="0"/>
              <a:t>Hoe kunnen landelijke / andere organisaties ons helpen? </a:t>
            </a:r>
            <a:endParaRPr lang="nl-NL" dirty="0"/>
          </a:p>
          <a:p>
            <a:pPr lvl="1"/>
            <a:endParaRPr lang="nl-NL" dirty="0" smtClean="0"/>
          </a:p>
          <a:p>
            <a:r>
              <a:rPr lang="nl-NL" dirty="0" smtClean="0"/>
              <a:t>STATIEGELD!</a:t>
            </a:r>
          </a:p>
          <a:p>
            <a:r>
              <a:rPr lang="nl-NL" smtClean="0"/>
              <a:t>Chauffeurs</a:t>
            </a:r>
            <a:r>
              <a:rPr lang="nl-NL" dirty="0" smtClean="0"/>
              <a:t>, passanten, toeristen, …</a:t>
            </a:r>
          </a:p>
          <a:p>
            <a:pPr lvl="2"/>
            <a:endParaRPr lang="nl-NL" dirty="0" smtClean="0"/>
          </a:p>
          <a:p>
            <a:pPr lvl="2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679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 schoon maken naar schoon houden.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48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51368"/>
            <a:ext cx="580090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- 2000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Start “Venlo Schoon” in 2000:</a:t>
            </a:r>
          </a:p>
          <a:p>
            <a:pPr lvl="1"/>
            <a:r>
              <a:rPr lang="nl-NL" dirty="0"/>
              <a:t>Gemeente maakt meer schoon.</a:t>
            </a:r>
          </a:p>
          <a:p>
            <a:pPr lvl="1"/>
            <a:r>
              <a:rPr lang="nl-NL" dirty="0"/>
              <a:t>Gemeente gaat (meer) communiceren.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Picture 4" descr="A:\LOGO VENLO SCH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54363"/>
            <a:ext cx="2520280" cy="22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– 2001-2006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2001: slechts 40% van de bewoners was het eens met de stelling: “Venlo is een schone gemeente”. </a:t>
            </a:r>
          </a:p>
          <a:p>
            <a:r>
              <a:rPr lang="nl-NL" smtClean="0"/>
              <a:t>Acties: peper- en zoutstel, blikvangers, geveltuinen, aanpak braakliggende terreinen, hondenpaden, etc.</a:t>
            </a:r>
          </a:p>
          <a:p>
            <a:r>
              <a:rPr lang="nl-NL" smtClean="0"/>
              <a:t>Resultaat acties: </a:t>
            </a:r>
          </a:p>
          <a:p>
            <a:pPr lvl="1"/>
            <a:r>
              <a:rPr lang="nl-NL" smtClean="0"/>
              <a:t>Finalist schoonste gemeente 2005.</a:t>
            </a:r>
          </a:p>
          <a:p>
            <a:pPr lvl="1"/>
            <a:r>
              <a:rPr lang="nl-NL" smtClean="0"/>
              <a:t>Hoge tevredenheid bewoners 2006.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2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– 2007 - 2011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Politiek 2006</a:t>
            </a:r>
          </a:p>
          <a:p>
            <a:pPr lvl="1"/>
            <a:r>
              <a:rPr lang="nl-NL" dirty="0" smtClean="0"/>
              <a:t>Beste jongetje van klas is niet nodig. </a:t>
            </a:r>
          </a:p>
          <a:p>
            <a:pPr lvl="1"/>
            <a:r>
              <a:rPr lang="nl-NL" dirty="0" smtClean="0"/>
              <a:t>Bezuiniging 2007</a:t>
            </a:r>
          </a:p>
          <a:p>
            <a:r>
              <a:rPr lang="nl-NL" dirty="0" smtClean="0"/>
              <a:t>Resultaat: </a:t>
            </a:r>
          </a:p>
          <a:p>
            <a:pPr lvl="1"/>
            <a:r>
              <a:rPr lang="nl-NL" dirty="0"/>
              <a:t>L</a:t>
            </a:r>
            <a:r>
              <a:rPr lang="nl-NL" dirty="0" smtClean="0"/>
              <a:t>agere tevredenheid bewoners (nog zonder veranderingen in het veld!).</a:t>
            </a:r>
          </a:p>
          <a:p>
            <a:pPr lvl="1"/>
            <a:r>
              <a:rPr lang="nl-NL" dirty="0" smtClean="0"/>
              <a:t>Later stijgt de tevredenheid geleidelijk weer.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1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2007-2011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48272"/>
            <a:ext cx="6767187" cy="417763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96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- 2012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5" y="1340768"/>
            <a:ext cx="7107238" cy="4752057"/>
          </a:xfrm>
        </p:spPr>
        <p:txBody>
          <a:bodyPr/>
          <a:lstStyle/>
          <a:p>
            <a:r>
              <a:rPr lang="nl-NL" dirty="0" smtClean="0"/>
              <a:t>Bezuinigen en stimuleren eigen verantwoordelijkheid</a:t>
            </a:r>
          </a:p>
          <a:p>
            <a:endParaRPr lang="nl-NL" dirty="0" smtClean="0"/>
          </a:p>
          <a:p>
            <a:r>
              <a:rPr lang="nl-NL" dirty="0" smtClean="0"/>
              <a:t>Bezuinigingen 2012:</a:t>
            </a:r>
          </a:p>
          <a:p>
            <a:pPr lvl="1"/>
            <a:r>
              <a:rPr lang="nl-NL" dirty="0" smtClean="0"/>
              <a:t>€200.000,-/</a:t>
            </a:r>
            <a:r>
              <a:rPr lang="nl-NL" dirty="0" err="1" smtClean="0"/>
              <a:t>jr</a:t>
            </a:r>
            <a:r>
              <a:rPr lang="nl-NL" dirty="0" smtClean="0"/>
              <a:t> op zwerfafvalbestrijding.</a:t>
            </a:r>
          </a:p>
          <a:p>
            <a:pPr lvl="1"/>
            <a:r>
              <a:rPr lang="nl-NL" dirty="0" smtClean="0"/>
              <a:t>€37.000,-/</a:t>
            </a:r>
            <a:r>
              <a:rPr lang="nl-NL" dirty="0" err="1" smtClean="0"/>
              <a:t>jr</a:t>
            </a:r>
            <a:r>
              <a:rPr lang="nl-NL" dirty="0" smtClean="0"/>
              <a:t> door minder afvalbakken </a:t>
            </a:r>
          </a:p>
          <a:p>
            <a:pPr lvl="2"/>
            <a:r>
              <a:rPr lang="nl-NL" dirty="0" smtClean="0"/>
              <a:t>Van 1700 naar 1400 bakken</a:t>
            </a:r>
          </a:p>
          <a:p>
            <a:pPr lvl="2"/>
            <a:endParaRPr lang="nl-NL" dirty="0"/>
          </a:p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9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1">
      <a:dk1>
        <a:srgbClr val="302E61"/>
      </a:dk1>
      <a:lt1>
        <a:srgbClr val="FFFFFF"/>
      </a:lt1>
      <a:dk2>
        <a:srgbClr val="302E61"/>
      </a:dk2>
      <a:lt2>
        <a:srgbClr val="8E81B2"/>
      </a:lt2>
      <a:accent1>
        <a:srgbClr val="C5BDD7"/>
      </a:accent1>
      <a:accent2>
        <a:srgbClr val="EDEE94"/>
      </a:accent2>
      <a:accent3>
        <a:srgbClr val="FFFFFF"/>
      </a:accent3>
      <a:accent4>
        <a:srgbClr val="272652"/>
      </a:accent4>
      <a:accent5>
        <a:srgbClr val="DFDBE8"/>
      </a:accent5>
      <a:accent6>
        <a:srgbClr val="D7D886"/>
      </a:accent6>
      <a:hlink>
        <a:srgbClr val="302E61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02E6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02E6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302E61"/>
        </a:dk1>
        <a:lt1>
          <a:srgbClr val="FFFFFF"/>
        </a:lt1>
        <a:dk2>
          <a:srgbClr val="302E61"/>
        </a:dk2>
        <a:lt2>
          <a:srgbClr val="8E81B2"/>
        </a:lt2>
        <a:accent1>
          <a:srgbClr val="C5BDD7"/>
        </a:accent1>
        <a:accent2>
          <a:srgbClr val="EDEE94"/>
        </a:accent2>
        <a:accent3>
          <a:srgbClr val="FFFFFF"/>
        </a:accent3>
        <a:accent4>
          <a:srgbClr val="272652"/>
        </a:accent4>
        <a:accent5>
          <a:srgbClr val="DFDBE8"/>
        </a:accent5>
        <a:accent6>
          <a:srgbClr val="D7D886"/>
        </a:accent6>
        <a:hlink>
          <a:srgbClr val="302E6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15BF23F37DC4BB93AB13403FD5BF4" ma:contentTypeVersion="0" ma:contentTypeDescription="Een nieuw document maken." ma:contentTypeScope="" ma:versionID="61906add6936f427c6156d1ed7ca5a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D0967D-786B-48AE-BC02-FAD832422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B28A21-25E8-4F46-A9B5-7BA318FDA8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8F6199-EFD0-46BF-ABC4-456E9A84245A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1792</TotalTime>
  <Words>1092</Words>
  <Application>Microsoft Office PowerPoint</Application>
  <PresentationFormat>Diavoorstelling (4:3)</PresentationFormat>
  <Paragraphs>341</Paragraphs>
  <Slides>48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0" baseType="lpstr">
      <vt:lpstr>blank</vt:lpstr>
      <vt:lpstr>Acrobat Document</vt:lpstr>
      <vt:lpstr>WELKOM</vt:lpstr>
      <vt:lpstr>VENLO SCHOON - ZWERFAFVAL</vt:lpstr>
      <vt:lpstr>Presentatie 18 maart 2016</vt:lpstr>
      <vt:lpstr>Voorstellen</vt:lpstr>
      <vt:lpstr>Geschiedenis - 2000</vt:lpstr>
      <vt:lpstr>Geschiedenis – 2001-2006 </vt:lpstr>
      <vt:lpstr>Geschiedenis – 2007 - 2011</vt:lpstr>
      <vt:lpstr>Geschiedenis 2007-2011</vt:lpstr>
      <vt:lpstr>Geschiedenis - 2012</vt:lpstr>
      <vt:lpstr>Geschiedenis - 2012</vt:lpstr>
      <vt:lpstr>Geschiedenis 2012 - 2013</vt:lpstr>
      <vt:lpstr>Geschiedenis – 2013/2014 </vt:lpstr>
      <vt:lpstr>Geschiedenis – 2013/2014</vt:lpstr>
      <vt:lpstr>Geschiedenis 2013/2014 </vt:lpstr>
      <vt:lpstr>Geschiedenis - 2015</vt:lpstr>
      <vt:lpstr>Educatie basisscholen </vt:lpstr>
      <vt:lpstr>Coördinatiegroepen</vt:lpstr>
      <vt:lpstr>Coördinatiegroepen</vt:lpstr>
      <vt:lpstr>Coördinatiegroepen</vt:lpstr>
      <vt:lpstr>Coördinatiegroepen</vt:lpstr>
      <vt:lpstr>Coördinatiegroepen</vt:lpstr>
      <vt:lpstr>Coördinatiegroepen</vt:lpstr>
      <vt:lpstr>Coördinatiegroepen</vt:lpstr>
      <vt:lpstr>Coördinatiegroepen</vt:lpstr>
      <vt:lpstr>Coördinatiegroepen</vt:lpstr>
      <vt:lpstr>Coördinatiegroepen</vt:lpstr>
      <vt:lpstr>Coördinatiegroepen</vt:lpstr>
      <vt:lpstr>Tips voor coördinatiegroepen</vt:lpstr>
      <vt:lpstr>Tip 1: Geef het goede voorbeeld…  </vt:lpstr>
      <vt:lpstr>Tip 2: …Maar doe niet alles zelf  </vt:lpstr>
      <vt:lpstr>Tip 3: Spreek doelgroepen aan</vt:lpstr>
      <vt:lpstr>Tip 3: Spreek doelgroepen aan</vt:lpstr>
      <vt:lpstr>Tip 3: Spreek doelgroepen aan</vt:lpstr>
      <vt:lpstr>Tip 3: Spreek doelgroepen aan</vt:lpstr>
      <vt:lpstr>Tip 4: Werk aan preventie  </vt:lpstr>
      <vt:lpstr>Tip 5: Vraag niet teveel </vt:lpstr>
      <vt:lpstr>Tip 6: Vertel het gewenste gedrag</vt:lpstr>
      <vt:lpstr>Tip 7: Laat zien hoe je makkelijk op kunt ruimen </vt:lpstr>
      <vt:lpstr>Tip 8: Maak gebruik van ondersteuningsmogelijkheden </vt:lpstr>
      <vt:lpstr>Tip 9:  Laat zien dat veel mensen meedoen</vt:lpstr>
      <vt:lpstr>Tip 10: Maak opruimen leuk </vt:lpstr>
      <vt:lpstr>Tip 11: Stimuleer ‘afval’ scheiden</vt:lpstr>
      <vt:lpstr>Tip 12: Adopteer een afvalbak </vt:lpstr>
      <vt:lpstr>PowerPoint-presentatie</vt:lpstr>
      <vt:lpstr>Tip: wordt een actieve ZAP’er</vt:lpstr>
      <vt:lpstr>PowerPoint-presentatie</vt:lpstr>
      <vt:lpstr>Tip: wordt een actieve ZAP‘er</vt:lpstr>
      <vt:lpstr>Toekomst </vt:lpstr>
    </vt:vector>
  </TitlesOfParts>
  <Company>Gemeente Venlo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VENLO SCHOON</dc:title>
  <dc:creator>Nijskens, Dion (DJW)</dc:creator>
  <cp:lastModifiedBy>Nijskens, Dion (DJW)</cp:lastModifiedBy>
  <cp:revision>149</cp:revision>
  <cp:lastPrinted>2015-09-17T11:03:30Z</cp:lastPrinted>
  <dcterms:created xsi:type="dcterms:W3CDTF">2014-04-11T08:26:11Z</dcterms:created>
  <dcterms:modified xsi:type="dcterms:W3CDTF">2016-03-21T10:59:32Z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0x01010009A15BF23F37DC4BB93AB13403FD5BF4</vt:lpwstr>
  </property>
</Properties>
</file>