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svg" ContentType="image/svg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4"/>
  </p:notesMasterIdLst>
  <p:sldIdLst>
    <p:sldId id="256" r:id="rId2"/>
    <p:sldId id="513" r:id="rId3"/>
    <p:sldId id="661" r:id="rId4"/>
    <p:sldId id="723" r:id="rId5"/>
    <p:sldId id="725" r:id="rId6"/>
    <p:sldId id="732" r:id="rId7"/>
    <p:sldId id="733" r:id="rId8"/>
    <p:sldId id="727" r:id="rId9"/>
    <p:sldId id="728" r:id="rId10"/>
    <p:sldId id="730" r:id="rId11"/>
    <p:sldId id="734" r:id="rId12"/>
    <p:sldId id="6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Dijk, Chris van" initials="DCv" lastIdx="2" clrIdx="0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Dijk, Chris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71" autoAdjust="0"/>
    <p:restoredTop sz="94667" autoAdjust="0"/>
  </p:normalViewPr>
  <p:slideViewPr>
    <p:cSldViewPr>
      <p:cViewPr varScale="1">
        <p:scale>
          <a:sx n="140" d="100"/>
          <a:sy n="140" d="100"/>
        </p:scale>
        <p:origin x="-78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1" dt="2019-09-30T11:11:39.763" idx="1">
    <p:pos x="2751" y="3434"/>
    <p:text>niet iets van een algemene conclusie vermelden? bv Geen finale oplossing gevonden. Elke methode heeft voor- en nadelen</p:text>
    <p:extLst>
      <p:ext uri="{C676402C-5697-4E1C-873F-D02D1690AC5C}">
        <p15:threading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F602C-D6B3-4941-A5EC-5EE7708FC7CB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A560-383F-4651-8058-FCBB018A90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500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Stichting Probos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AB7AF7-BF92-449C-B037-42A227E3F991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45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Stichting Probos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AB7AF7-BF92-449C-B037-42A227E3F991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89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 descr="P:\systeembeheer\PowerPoint\hout_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04" y="808088"/>
            <a:ext cx="9151904" cy="55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-7904" y="2132856"/>
            <a:ext cx="9151904" cy="22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-7904" y="-27384"/>
            <a:ext cx="9151904" cy="216024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2060"/>
              </a:solidFill>
            </a:endParaRPr>
          </a:p>
        </p:txBody>
      </p:sp>
      <p:pic>
        <p:nvPicPr>
          <p:cNvPr id="10" name="Picture 4" descr="P:\systeembeheer\PowerPoint\logoProbo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9388"/>
            <a:ext cx="2620963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 userDrawn="1"/>
        </p:nvSpPr>
        <p:spPr>
          <a:xfrm>
            <a:off x="0" y="2132856"/>
            <a:ext cx="9151904" cy="459173"/>
          </a:xfrm>
          <a:prstGeom prst="rect">
            <a:avLst/>
          </a:prstGeom>
          <a:solidFill>
            <a:srgbClr val="0030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2060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systeembeheer\PowerPoint\hout_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04" y="808088"/>
            <a:ext cx="9151904" cy="55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-7904" y="2132856"/>
            <a:ext cx="9151904" cy="22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-7904" y="-27384"/>
            <a:ext cx="9151904" cy="216024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2060"/>
              </a:solidFill>
            </a:endParaRPr>
          </a:p>
        </p:txBody>
      </p:sp>
      <p:pic>
        <p:nvPicPr>
          <p:cNvPr id="9" name="Picture 4" descr="P:\systeembeheer\PowerPoint\logoProbo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9388"/>
            <a:ext cx="2620963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 userDrawn="1"/>
        </p:nvSpPr>
        <p:spPr>
          <a:xfrm>
            <a:off x="0" y="2132856"/>
            <a:ext cx="9151904" cy="459173"/>
          </a:xfrm>
          <a:prstGeom prst="rect">
            <a:avLst/>
          </a:prstGeom>
          <a:solidFill>
            <a:srgbClr val="0030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2132856"/>
            <a:ext cx="6400800" cy="459173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>
                <a:solidFill>
                  <a:schemeClr val="bg1"/>
                </a:solidFill>
                <a:latin typeface="PT Serif" panose="020A0603040505020204" pitchFamily="18" charset="0"/>
              </a:rPr>
              <a:t>Klik om naam van de auteur - plaats, datum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58417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12858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DDE3-2F9A-134A-9EA4-DF014D792AF2}" type="datetimeFigureOut">
              <a:rPr lang="nl-NL" smtClean="0"/>
              <a:pPr/>
              <a:t>30-09-2019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36F8-001F-C940-AE6E-F3A7094581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hyperlink" Target="https://bestrijdingduizendknoop.nl/overige-onderzoeken/biologische-bestrijding/" TargetMode="External"/><Relationship Id="rId18" Type="http://schemas.openxmlformats.org/officeDocument/2006/relationships/hyperlink" Target="mailto:s.t.e.lommen@biology.leidenuniv.n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svg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6400800" cy="1470025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Stand van zaken </a:t>
            </a:r>
            <a:br>
              <a:rPr lang="nl-NL" dirty="0"/>
            </a:br>
            <a:r>
              <a:rPr lang="nl-NL" dirty="0"/>
              <a:t>Japanse duizendknoop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E47921-91D4-4474-994D-87EF96A7F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124328" cy="609600"/>
          </a:xfrm>
        </p:spPr>
        <p:txBody>
          <a:bodyPr>
            <a:normAutofit fontScale="55000" lnSpcReduction="20000"/>
          </a:bodyPr>
          <a:lstStyle/>
          <a:p>
            <a:r>
              <a:rPr lang="nl-NL" sz="3600" u="sng" dirty="0">
                <a:solidFill>
                  <a:schemeClr val="tx1"/>
                </a:solidFill>
              </a:rPr>
              <a:t>Christel Tijhuis	       	  	Dag van de Openbare Ruimte , 2 oktober 2019</a:t>
            </a:r>
          </a:p>
          <a:p>
            <a:endParaRPr lang="nl-NL" u="sng" dirty="0">
              <a:solidFill>
                <a:schemeClr val="tx1"/>
              </a:solidFill>
            </a:endParaRPr>
          </a:p>
        </p:txBody>
      </p:sp>
      <p:pic>
        <p:nvPicPr>
          <p:cNvPr id="4" name="Afbeelding 3" descr="Stadswe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610040"/>
            <a:ext cx="1160463" cy="866960"/>
          </a:xfrm>
          <a:prstGeom prst="rect">
            <a:avLst/>
          </a:prstGeom>
        </p:spPr>
      </p:pic>
      <p:pic>
        <p:nvPicPr>
          <p:cNvPr id="5" name="Afbeelding 4" descr="Pro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765208"/>
            <a:ext cx="1525863" cy="556624"/>
          </a:xfrm>
          <a:prstGeom prst="rect">
            <a:avLst/>
          </a:prstGeom>
        </p:spPr>
      </p:pic>
      <p:pic>
        <p:nvPicPr>
          <p:cNvPr id="6" name="Afbeelding 5" descr="WUR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5029200" y="5765208"/>
            <a:ext cx="1968148" cy="556624"/>
          </a:xfrm>
          <a:prstGeom prst="rect">
            <a:avLst/>
          </a:prstGeom>
        </p:spPr>
      </p:pic>
      <p:pic>
        <p:nvPicPr>
          <p:cNvPr id="8" name="Afbeelding 7" descr="Logo Diapositief CHRISTEL.jp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766937"/>
            <a:ext cx="1457977" cy="553167"/>
          </a:xfrm>
          <a:prstGeom prst="rect">
            <a:avLst/>
          </a:prstGeom>
        </p:spPr>
      </p:pic>
      <p:pic>
        <p:nvPicPr>
          <p:cNvPr id="9" name="Picture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38200" y="5410200"/>
            <a:ext cx="3137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Initiatief en samenwerkingsverband van: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54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u="sng" dirty="0"/>
              <a:t>Landelijk Kennis- en Praktijknetwerk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38200" y="14478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</a:t>
            </a:r>
            <a:r>
              <a:rPr lang="nl-NL" i="1" dirty="0"/>
              <a:t>Landelijk</a:t>
            </a:r>
            <a:r>
              <a:rPr lang="nl-NL" dirty="0"/>
              <a:t> </a:t>
            </a:r>
            <a:r>
              <a:rPr lang="nl-NL" i="1" dirty="0"/>
              <a:t>Kennis- en Praktijknetwerk </a:t>
            </a:r>
            <a:r>
              <a:rPr lang="nl-NL" i="1" dirty="0" err="1"/>
              <a:t>Invasieve</a:t>
            </a:r>
            <a:r>
              <a:rPr lang="nl-NL" i="1" dirty="0"/>
              <a:t> Exoten</a:t>
            </a:r>
            <a:r>
              <a:rPr lang="nl-NL" dirty="0"/>
              <a:t> wil overheden, terreinbeheerders en grondeigenaren ondersteunen bij vragen over preventie, bestrijding, beheersing, beleid en communicatie. </a:t>
            </a:r>
          </a:p>
          <a:p>
            <a:endParaRPr lang="nl-NL" dirty="0"/>
          </a:p>
          <a:p>
            <a:r>
              <a:rPr lang="nl-NL" u="sng" dirty="0"/>
              <a:t>Doel </a:t>
            </a:r>
            <a:r>
              <a:rPr lang="nl-NL" dirty="0"/>
              <a:t>is te komen tot een objectief online platform met gevalideerde en onafhankelijke informatie over een praktische en kosteneffectieve aanpak per soort, te beginnen met de duizendknopen.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38200" y="37338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l-NL" b="1" dirty="0"/>
              <a:t> </a:t>
            </a:r>
            <a:r>
              <a:rPr lang="nl-NL" b="1" dirty="0" err="1"/>
              <a:t>Kennisportal</a:t>
            </a:r>
            <a:endParaRPr lang="nl-NL" dirty="0"/>
          </a:p>
          <a:p>
            <a:r>
              <a:rPr lang="nl-NL" dirty="0"/>
              <a:t>(gevalideerde informatie, onafhankelijk, protocol Japanse duizendknoop)</a:t>
            </a:r>
          </a:p>
          <a:p>
            <a:endParaRPr lang="nl-NL" dirty="0"/>
          </a:p>
          <a:p>
            <a:pPr>
              <a:buFont typeface="Arial"/>
              <a:buChar char="•"/>
            </a:pPr>
            <a:r>
              <a:rPr lang="nl-NL" b="1" dirty="0"/>
              <a:t> Communicatie en publieksvoorlichting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(draagvlak, bewustwording, doelgroepen stimuleren zelf actie te ondernemen )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r>
              <a:rPr lang="nl-NL" b="1" dirty="0"/>
              <a:t> Wetenschappelijke ondersteuning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(volgen ontwikkelingen, validatie nieuwe technieken)</a:t>
            </a:r>
          </a:p>
          <a:p>
            <a:pPr indent="-25003"/>
            <a:endParaRPr lang="nl-NL" dirty="0"/>
          </a:p>
        </p:txBody>
      </p:sp>
      <p:pic>
        <p:nvPicPr>
          <p:cNvPr id="8" name="Afbeelding 7" descr="Schermafbeelding 2019-09-29 om 21.26.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410200"/>
            <a:ext cx="1416050" cy="12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93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 weg naar een uniforme werkwijze en effectieve inzet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90027" y="2180159"/>
            <a:ext cx="73157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aantal voordelen:</a:t>
            </a:r>
          </a:p>
          <a:p>
            <a:endParaRPr lang="nl-NL" dirty="0"/>
          </a:p>
          <a:p>
            <a:pPr>
              <a:buFont typeface="Arial"/>
              <a:buChar char="•"/>
            </a:pPr>
            <a:r>
              <a:rPr lang="nl-NL" dirty="0"/>
              <a:t>  Eén centraal online platform met gevalideerde kennis, samengesteld door onafhankelijke specialisten en ervaringsdeskundigen. Het is dynamisch en actueel: vragen worden beantwoord, tips onderzocht en nieuwe kennis opgenomen. Het is openbaar voor zowel professionals als particulieren.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 lvl="0">
              <a:buFont typeface="Arial"/>
              <a:buChar char="•"/>
            </a:pPr>
            <a:r>
              <a:rPr lang="nl-NL" dirty="0"/>
              <a:t>  Geen onnodige investeringskosten meer in individuele </a:t>
            </a:r>
            <a:r>
              <a:rPr lang="nl-NL" dirty="0" err="1"/>
              <a:t>pilots</a:t>
            </a:r>
            <a:r>
              <a:rPr lang="nl-NL" dirty="0"/>
              <a:t> met geen, beperkt of reeds aangetoond resultaat.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 lvl="0">
              <a:buFont typeface="Arial"/>
              <a:buChar char="•"/>
            </a:pPr>
            <a:r>
              <a:rPr lang="nl-NL" dirty="0"/>
              <a:t>  Het biedt informatie en ondersteuning op zeer breed terrein. Naast concrete handvatten voor beheer, bestrijding en preventie worden ook de bijkomende kosten in kaart gebracht (investering, beheerkosten, </a:t>
            </a:r>
            <a:r>
              <a:rPr lang="nl-NL" dirty="0" err="1"/>
              <a:t>dekking-borging</a:t>
            </a:r>
            <a:r>
              <a:rPr lang="nl-NL" dirty="0"/>
              <a:t>).</a:t>
            </a:r>
          </a:p>
          <a:p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76800"/>
            <a:ext cx="82296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nl-NL" sz="2000" u="sng" dirty="0"/>
              <a:t>Contactpersonen Platform</a:t>
            </a:r>
          </a:p>
          <a:p>
            <a:pPr marL="0" indent="0" algn="ctr">
              <a:buNone/>
            </a:pPr>
            <a:r>
              <a:rPr lang="nl-NL" altLang="nl-NL" sz="2000" dirty="0"/>
              <a:t>Martijn </a:t>
            </a:r>
            <a:r>
              <a:rPr lang="nl-NL" altLang="nl-NL" sz="2000" dirty="0" err="1"/>
              <a:t>Boosten</a:t>
            </a:r>
            <a:r>
              <a:rPr lang="nl-NL" altLang="nl-NL" sz="2000" dirty="0"/>
              <a:t> – </a:t>
            </a:r>
            <a:r>
              <a:rPr lang="nl-NL" altLang="nl-NL" sz="2000" dirty="0" err="1"/>
              <a:t>martijn.boosten</a:t>
            </a:r>
            <a:r>
              <a:rPr lang="nl-NL" altLang="nl-NL" sz="2000" dirty="0"/>
              <a:t>@</a:t>
            </a:r>
            <a:r>
              <a:rPr lang="nl-NL" altLang="nl-NL" sz="2000" dirty="0" err="1"/>
              <a:t>probos.nl</a:t>
            </a:r>
            <a:endParaRPr lang="nl-NL" altLang="nl-NL" sz="2000" dirty="0"/>
          </a:p>
          <a:p>
            <a:pPr marL="0" indent="0" algn="ctr">
              <a:buNone/>
            </a:pPr>
            <a:r>
              <a:rPr lang="nl-NL" altLang="nl-NL" sz="2000" dirty="0"/>
              <a:t>Chris van Dijk – </a:t>
            </a:r>
            <a:r>
              <a:rPr lang="nl-NL" altLang="nl-NL" sz="2000" dirty="0" err="1"/>
              <a:t>chris.vandijk</a:t>
            </a:r>
            <a:r>
              <a:rPr lang="nl-NL" altLang="nl-NL" sz="2000" dirty="0"/>
              <a:t>@</a:t>
            </a:r>
            <a:r>
              <a:rPr lang="nl-NL" altLang="nl-NL" sz="2000" dirty="0" err="1"/>
              <a:t>wur.nl</a:t>
            </a:r>
            <a:endParaRPr lang="nl-NL" altLang="nl-NL" sz="2000" dirty="0"/>
          </a:p>
          <a:p>
            <a:pPr marL="0" indent="0" algn="ctr">
              <a:buNone/>
            </a:pPr>
            <a:r>
              <a:rPr lang="nl-NL" altLang="nl-NL" sz="2000" dirty="0"/>
              <a:t>Christel Tijhuis – </a:t>
            </a:r>
            <a:r>
              <a:rPr lang="nl-NL" altLang="nl-NL" sz="2000" dirty="0" err="1"/>
              <a:t>ctijhuis</a:t>
            </a:r>
            <a:r>
              <a:rPr lang="nl-NL" altLang="nl-NL" sz="2000" dirty="0"/>
              <a:t>@</a:t>
            </a:r>
            <a:r>
              <a:rPr lang="nl-NL" altLang="nl-NL" sz="2000" dirty="0" err="1"/>
              <a:t>me.com</a:t>
            </a:r>
            <a:endParaRPr lang="nl-NL" alt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533400" y="304800"/>
            <a:ext cx="7733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Maakt u het netwerk mede mogelijk?</a:t>
            </a:r>
            <a:endParaRPr lang="nl-NL" dirty="0"/>
          </a:p>
          <a:p>
            <a:r>
              <a:rPr lang="nl-NL" dirty="0"/>
              <a:t>Voor de daadwerkelijke realisatie zijn we continu op zoek naar inhoudelijke partners, maar ook naar financiële ondersteuning. </a:t>
            </a:r>
          </a:p>
          <a:p>
            <a:endParaRPr lang="nl-NL" dirty="0"/>
          </a:p>
          <a:p>
            <a:r>
              <a:rPr lang="nl-NL" dirty="0"/>
              <a:t>Als u het Kennis- en praktijknetwerk mede mogelijk wilt maken door het financieel te ondersteunen, dan kunt u contact opnemen met </a:t>
            </a:r>
            <a:r>
              <a:rPr lang="nl-NL" dirty="0" err="1"/>
              <a:t>Marcelle</a:t>
            </a:r>
            <a:r>
              <a:rPr lang="nl-NL" dirty="0"/>
              <a:t> Verhoeven van Vereniging Stadswerk: 0318-692721. </a:t>
            </a:r>
          </a:p>
        </p:txBody>
      </p:sp>
      <p:pic>
        <p:nvPicPr>
          <p:cNvPr id="4" name="Afbeelding 3" descr="Stadswe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37" y="2362200"/>
            <a:ext cx="1617663" cy="1208526"/>
          </a:xfrm>
          <a:prstGeom prst="rect">
            <a:avLst/>
          </a:prstGeom>
        </p:spPr>
      </p:pic>
      <p:pic>
        <p:nvPicPr>
          <p:cNvPr id="6" name="Afbeelding 5" descr="Pro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2297740" cy="874654"/>
          </a:xfrm>
          <a:prstGeom prst="rect">
            <a:avLst/>
          </a:prstGeom>
        </p:spPr>
      </p:pic>
      <p:pic>
        <p:nvPicPr>
          <p:cNvPr id="7" name="Afbeelding 6" descr="W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886200"/>
            <a:ext cx="2476500" cy="764067"/>
          </a:xfrm>
          <a:prstGeom prst="rect">
            <a:avLst/>
          </a:prstGeom>
        </p:spPr>
      </p:pic>
      <p:pic>
        <p:nvPicPr>
          <p:cNvPr id="8" name="Afbeelding 7" descr="Logo Diapositief CHRISTEL.jp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124200"/>
            <a:ext cx="2119313" cy="8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59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7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u="sng" dirty="0"/>
              <a:t>Praktijkproef duizendknoop 2013-2016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06514A-20C8-4F5E-B7B9-8EAB8D8C5937}"/>
              </a:ext>
            </a:extLst>
          </p:cNvPr>
          <p:cNvPicPr/>
          <p:nvPr/>
        </p:nvPicPr>
        <p:blipFill rotWithShape="1">
          <a:blip r:embed="rId2"/>
          <a:srcRect l="34742" t="9265" r="25252" b="18436"/>
          <a:stretch/>
        </p:blipFill>
        <p:spPr bwMode="auto">
          <a:xfrm>
            <a:off x="5791200" y="3200400"/>
            <a:ext cx="2800244" cy="323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5" name="Afbeelding 4" descr="http://www.bestrijdingduizendknoop.nl/img/deelnemers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979FBE-3F1E-4C45-92EF-5185AAE1C43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5029200" y="1524000"/>
            <a:ext cx="3539832" cy="1478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FA0D3A-01B9-4746-BB17-0DE5773BBB21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516255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120 locaties</a:t>
            </a:r>
          </a:p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Onderzochte methoden</a:t>
            </a:r>
          </a:p>
          <a:p>
            <a:pPr lvl="1">
              <a:lnSpc>
                <a:spcPct val="90000"/>
              </a:lnSpc>
            </a:pPr>
            <a:r>
              <a:rPr lang="nl-NL" altLang="nl-NL" dirty="0" err="1">
                <a:solidFill>
                  <a:srgbClr val="000000"/>
                </a:solidFill>
                <a:cs typeface="Times New Roman" pitchFamily="18" charset="0"/>
              </a:rPr>
              <a:t>Ultima</a:t>
            </a:r>
            <a:endParaRPr lang="nl-NL" altLang="nl-NL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nl-NL" altLang="nl-NL" dirty="0">
                <a:solidFill>
                  <a:srgbClr val="000000"/>
                </a:solidFill>
                <a:cs typeface="Times New Roman" pitchFamily="18" charset="0"/>
              </a:rPr>
              <a:t>Glyfosaat</a:t>
            </a:r>
          </a:p>
          <a:p>
            <a:pPr lvl="1">
              <a:lnSpc>
                <a:spcPct val="90000"/>
              </a:lnSpc>
            </a:pPr>
            <a:r>
              <a:rPr lang="nl-NL" altLang="nl-NL" dirty="0">
                <a:solidFill>
                  <a:srgbClr val="000000"/>
                </a:solidFill>
                <a:cs typeface="Times New Roman" pitchFamily="18" charset="0"/>
              </a:rPr>
              <a:t>Begrazing</a:t>
            </a:r>
          </a:p>
          <a:p>
            <a:pPr lvl="1">
              <a:lnSpc>
                <a:spcPct val="90000"/>
              </a:lnSpc>
            </a:pPr>
            <a:r>
              <a:rPr lang="nl-NL" altLang="nl-NL" dirty="0">
                <a:solidFill>
                  <a:srgbClr val="000000"/>
                </a:solidFill>
                <a:cs typeface="Times New Roman" pitchFamily="18" charset="0"/>
              </a:rPr>
              <a:t>Intensief maaien</a:t>
            </a:r>
          </a:p>
          <a:p>
            <a:pPr lvl="1">
              <a:lnSpc>
                <a:spcPct val="90000"/>
              </a:lnSpc>
            </a:pPr>
            <a:r>
              <a:rPr lang="nl-NL" altLang="nl-NL" dirty="0">
                <a:solidFill>
                  <a:srgbClr val="000000"/>
                </a:solidFill>
                <a:cs typeface="Times New Roman" pitchFamily="18" charset="0"/>
              </a:rPr>
              <a:t>Afdekken</a:t>
            </a:r>
          </a:p>
          <a:p>
            <a:pPr lvl="1">
              <a:lnSpc>
                <a:spcPct val="90000"/>
              </a:lnSpc>
            </a:pPr>
            <a:r>
              <a:rPr lang="nl-NL" altLang="nl-NL" dirty="0">
                <a:solidFill>
                  <a:srgbClr val="000000"/>
                </a:solidFill>
                <a:cs typeface="Times New Roman" pitchFamily="18" charset="0"/>
              </a:rPr>
              <a:t>Uittrekken</a:t>
            </a:r>
          </a:p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32 deelnemende organisaties</a:t>
            </a:r>
          </a:p>
          <a:p>
            <a:pPr>
              <a:defRPr/>
            </a:pPr>
            <a:r>
              <a:rPr lang="nl-NL" altLang="nl-NL" sz="3027" dirty="0">
                <a:solidFill>
                  <a:srgbClr val="000000"/>
                </a:solidFill>
              </a:rPr>
              <a:t>Eindrapportage via website van Probos te downloaden</a:t>
            </a:r>
          </a:p>
          <a:p>
            <a:pPr marL="0" indent="0">
              <a:buNone/>
              <a:defRPr/>
            </a:pPr>
            <a:endParaRPr lang="nl-NL" altLang="nl-NL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u="sng" dirty="0">
                <a:solidFill>
                  <a:srgbClr val="000000"/>
                </a:solidFill>
              </a:rPr>
              <a:t>Praktijkproef Heetwater (2018-2022)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8897BF-4E5A-4444-872C-FE25EDD9F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06104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Probos en Provincie Gelderland</a:t>
            </a:r>
          </a:p>
          <a:p>
            <a:r>
              <a:rPr lang="nl-NL" dirty="0"/>
              <a:t>Vier bedrijven/methoden</a:t>
            </a:r>
          </a:p>
          <a:p>
            <a:r>
              <a:rPr lang="nl-NL" dirty="0"/>
              <a:t>35 proefplots in bermen</a:t>
            </a:r>
            <a:endParaRPr lang="nl-NL" dirty="0" smtClean="0"/>
          </a:p>
          <a:p>
            <a:r>
              <a:rPr lang="nl-NL" dirty="0" smtClean="0"/>
              <a:t>Resultaten eind 2018: </a:t>
            </a:r>
          </a:p>
          <a:p>
            <a:pPr lvl="1"/>
            <a:r>
              <a:rPr lang="nl-NL" dirty="0" smtClean="0"/>
              <a:t>% afname stengels varieert tussen 22% en 82%</a:t>
            </a:r>
          </a:p>
          <a:p>
            <a:pPr lvl="1"/>
            <a:r>
              <a:rPr lang="nl-NL" dirty="0" smtClean="0"/>
              <a:t>Grote verschillen tussen aannemers/methode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028" name="Picture 4" descr="https://www.omropfryslan.nl/data/files/imagenodes/weed_free_service2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99C8E1-0B6A-458C-BB78-84C48590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56186"/>
            <a:ext cx="3144001" cy="23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D59100-B98E-4510-BC4B-C7F9B26CE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6352" y="1340768"/>
            <a:ext cx="3144000" cy="2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99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868362"/>
          </a:xfrm>
        </p:spPr>
        <p:txBody>
          <a:bodyPr>
            <a:normAutofit/>
          </a:bodyPr>
          <a:lstStyle/>
          <a:p>
            <a:r>
              <a:rPr lang="nl-NL" sz="4000" u="sng" dirty="0"/>
              <a:t>Landelijk protocol (2018-2019)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3962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b="1" dirty="0"/>
              <a:t>Door: Probos, </a:t>
            </a:r>
            <a:r>
              <a:rPr lang="nl-NL" b="1" dirty="0" err="1"/>
              <a:t>Geofoxx</a:t>
            </a:r>
            <a:r>
              <a:rPr lang="nl-NL" b="1" dirty="0"/>
              <a:t> en </a:t>
            </a:r>
            <a:r>
              <a:rPr lang="nl-NL" b="1" dirty="0" err="1"/>
              <a:t>Aequator</a:t>
            </a:r>
            <a:endParaRPr lang="nl-NL" b="1" dirty="0"/>
          </a:p>
          <a:p>
            <a:r>
              <a:rPr lang="nl-NL" dirty="0"/>
              <a:t>Financiering: provincies, gemeenten, waterschap, RWS en vereniging Bos- en Natuureigenaren</a:t>
            </a:r>
          </a:p>
          <a:p>
            <a:r>
              <a:rPr lang="nl-NL" dirty="0"/>
              <a:t>Onderdelen: </a:t>
            </a:r>
          </a:p>
          <a:p>
            <a:pPr lvl="1"/>
            <a:r>
              <a:rPr lang="nl-NL" dirty="0"/>
              <a:t>Herkenning en communicatie</a:t>
            </a:r>
          </a:p>
          <a:p>
            <a:pPr lvl="1"/>
            <a:r>
              <a:rPr lang="nl-NL" dirty="0"/>
              <a:t>Verspreiding voorkomen</a:t>
            </a:r>
          </a:p>
          <a:p>
            <a:pPr lvl="1"/>
            <a:r>
              <a:rPr lang="nl-NL" dirty="0"/>
              <a:t>Omgang met duizendknoop </a:t>
            </a:r>
          </a:p>
          <a:p>
            <a:pPr lvl="1"/>
            <a:r>
              <a:rPr lang="nl-NL" dirty="0"/>
              <a:t>Ontwikkelen bestekbepalingen</a:t>
            </a:r>
          </a:p>
          <a:p>
            <a:pPr lvl="1"/>
            <a:r>
              <a:rPr lang="nl-NL" dirty="0"/>
              <a:t>Bestuurlijke inbedding</a:t>
            </a:r>
          </a:p>
          <a:p>
            <a:r>
              <a:rPr lang="nl-NL" dirty="0"/>
              <a:t>Gebruikerspanel en leesgroep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15000" y="3048000"/>
            <a:ext cx="3181272" cy="21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0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u="sng" dirty="0"/>
              <a:t>Onderzoek kieming (2019)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4800600" cy="22263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400" dirty="0"/>
              <a:t>Door: Wageningen </a:t>
            </a:r>
            <a:r>
              <a:rPr lang="nl-NL" sz="2400" dirty="0" err="1"/>
              <a:t>University</a:t>
            </a:r>
            <a:r>
              <a:rPr lang="nl-NL" sz="2400" dirty="0"/>
              <a:t> &amp; Probos</a:t>
            </a:r>
          </a:p>
          <a:p>
            <a:r>
              <a:rPr lang="nl-NL" sz="2400" dirty="0"/>
              <a:t>Financiering: NVWA</a:t>
            </a:r>
          </a:p>
          <a:p>
            <a:r>
              <a:rPr lang="nl-NL" sz="2400" dirty="0"/>
              <a:t>Onderdelen</a:t>
            </a:r>
          </a:p>
          <a:p>
            <a:pPr lvl="1"/>
            <a:r>
              <a:rPr lang="nl-NL" sz="2400" dirty="0"/>
              <a:t>Literatuurstudie</a:t>
            </a:r>
          </a:p>
          <a:p>
            <a:pPr lvl="1"/>
            <a:r>
              <a:rPr lang="nl-NL" sz="2400" dirty="0"/>
              <a:t>Potproef (zaden uit 2018)</a:t>
            </a:r>
          </a:p>
          <a:p>
            <a:pPr lvl="1"/>
            <a:r>
              <a:rPr lang="nl-NL" sz="2400" dirty="0" err="1"/>
              <a:t>Monitoring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91200" y="4038600"/>
            <a:ext cx="2968485" cy="222636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4800" y="3810000"/>
            <a:ext cx="547260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Resultaten:</a:t>
            </a:r>
          </a:p>
          <a:p>
            <a:pPr marL="800100" lvl="1" indent="-342900">
              <a:buFontTx/>
              <a:buChar char="-"/>
            </a:pPr>
            <a:r>
              <a:rPr lang="nl-NL" sz="2200" dirty="0"/>
              <a:t>Kiemingspercentages tot 95% (in kas)</a:t>
            </a:r>
          </a:p>
          <a:p>
            <a:pPr marL="800100" lvl="1" indent="-342900">
              <a:buFontTx/>
              <a:buChar char="-"/>
            </a:pPr>
            <a:r>
              <a:rPr lang="nl-NL" sz="2200" dirty="0"/>
              <a:t>Geen zaailingen op plaats van herkomst</a:t>
            </a:r>
          </a:p>
          <a:p>
            <a:pPr marL="800100" lvl="1" indent="-342900">
              <a:buFontTx/>
              <a:buChar char="-"/>
            </a:pPr>
            <a:r>
              <a:rPr lang="nl-NL" sz="2200" dirty="0"/>
              <a:t>2018: lang groeiseizoen (warm, droog najaar)</a:t>
            </a:r>
          </a:p>
          <a:p>
            <a:pPr marL="800100" lvl="1" indent="-342900">
              <a:buFontTx/>
              <a:buChar char="-"/>
            </a:pPr>
            <a:r>
              <a:rPr lang="nl-NL" sz="2200" dirty="0"/>
              <a:t>Te vroeg voor algemene conclusies</a:t>
            </a:r>
          </a:p>
          <a:p>
            <a:pPr marL="800100" lvl="1" indent="-342900">
              <a:buFontTx/>
              <a:buChar char="-"/>
            </a:pPr>
            <a:r>
              <a:rPr lang="nl-NL" sz="2200" dirty="0"/>
              <a:t>Verspreiding door zaden is (wordt) een potentieel risico</a:t>
            </a:r>
          </a:p>
          <a:p>
            <a:pPr marL="800100" lvl="1" indent="-342900">
              <a:buFontTx/>
              <a:buChar char="-"/>
            </a:pPr>
            <a:endParaRPr lang="nl-NL" sz="2200" dirty="0">
              <a:solidFill>
                <a:srgbClr val="FF0000"/>
              </a:solidFill>
            </a:endParaRPr>
          </a:p>
          <a:p>
            <a:r>
              <a:rPr lang="nl-NL" sz="2200" dirty="0">
                <a:solidFill>
                  <a:srgbClr val="FF0000"/>
                </a:solidFill>
              </a:rPr>
              <a:t> </a:t>
            </a:r>
            <a:endParaRPr lang="nl-NL" sz="2000" dirty="0">
              <a:solidFill>
                <a:srgbClr val="FF0000"/>
              </a:solidFill>
            </a:endParaRPr>
          </a:p>
          <a:p>
            <a:endParaRPr lang="nl-NL" sz="2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l-NL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Afbeelding 7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00200"/>
            <a:ext cx="3733800" cy="21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32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1219199"/>
          </a:xfrm>
        </p:spPr>
        <p:txBody>
          <a:bodyPr anchor="t">
            <a:normAutofit fontScale="70000" lnSpcReduction="20000"/>
          </a:bodyPr>
          <a:lstStyle/>
          <a:p>
            <a:pPr>
              <a:buNone/>
            </a:pPr>
            <a:r>
              <a:rPr lang="nl-NL" b="1" dirty="0"/>
              <a:t>Door: CABI, Universiteit Leiden en </a:t>
            </a:r>
            <a:r>
              <a:rPr lang="nl-NL" b="1" dirty="0" err="1"/>
              <a:t>Koppert</a:t>
            </a:r>
            <a:r>
              <a:rPr lang="nl-NL" b="1" dirty="0"/>
              <a:t> </a:t>
            </a:r>
            <a:r>
              <a:rPr lang="nl-NL" dirty="0" err="1"/>
              <a:t>biological</a:t>
            </a:r>
            <a:r>
              <a:rPr lang="nl-NL" dirty="0"/>
              <a:t> </a:t>
            </a:r>
            <a:r>
              <a:rPr lang="nl-NL" dirty="0" err="1"/>
              <a:t>systems</a:t>
            </a:r>
            <a:endParaRPr lang="nl-NL" dirty="0"/>
          </a:p>
          <a:p>
            <a:pPr>
              <a:buNone/>
            </a:pPr>
            <a:r>
              <a:rPr lang="nl-NL" dirty="0"/>
              <a:t>Zijn de bladvlo en de bladschimmel als natuurlijke vijanden</a:t>
            </a:r>
          </a:p>
          <a:p>
            <a:pPr>
              <a:buNone/>
            </a:pPr>
            <a:r>
              <a:rPr lang="nl-NL" dirty="0"/>
              <a:t>geschikt voor toepassing in Nederland?</a:t>
            </a:r>
          </a:p>
        </p:txBody>
      </p:sp>
      <p:pic>
        <p:nvPicPr>
          <p:cNvPr id="9" name="Picture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0E1A7B-CF4D-4070-9242-10502CD99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248400" y="3657600"/>
            <a:ext cx="1764406" cy="1733985"/>
          </a:xfrm>
          <a:prstGeom prst="ellipse">
            <a:avLst/>
          </a:prstGeom>
        </p:spPr>
      </p:pic>
      <p:pic>
        <p:nvPicPr>
          <p:cNvPr id="10" name="Picture 4" descr="Afbeeldingsresultaat voor aphalara itadori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6F6933-AE65-4FB0-BAB8-8755D0603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8361" r="6187" b="10581"/>
          <a:stretch/>
        </p:blipFill>
        <p:spPr bwMode="auto">
          <a:xfrm>
            <a:off x="6172200" y="2438400"/>
            <a:ext cx="2624966" cy="1538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617483" y="3144816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Vooronderzoek is gedaan in Verenigd Koninkrijk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Onderdelen Nederlands onderzoek:</a:t>
            </a:r>
          </a:p>
          <a:p>
            <a:pPr lvl="2"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Ontheffing aanvragen</a:t>
            </a:r>
          </a:p>
          <a:p>
            <a:pPr lvl="2"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Bepalen uitzetstrategie</a:t>
            </a:r>
          </a:p>
          <a:p>
            <a:pPr lvl="2"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Verzamelen nieuwe bladvlooien in Japan</a:t>
            </a:r>
          </a:p>
          <a:p>
            <a:pPr lvl="2"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Uitzetten bladvlo op proeflocaties en    </a:t>
            </a:r>
          </a:p>
          <a:p>
            <a:pPr lvl="2"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 monitoring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Onderzoek </a:t>
            </a:r>
            <a:r>
              <a:rPr lang="nl-NL" sz="4000" u="sng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biologische bestrijders</a:t>
            </a:r>
            <a:r>
              <a:rPr kumimoji="0" lang="nl-NL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(2019-2021)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239000" cy="487362"/>
          </a:xfrm>
        </p:spPr>
        <p:txBody>
          <a:bodyPr>
            <a:noAutofit/>
          </a:bodyPr>
          <a:lstStyle/>
          <a:p>
            <a:r>
              <a:rPr lang="nl-NL" sz="3000" dirty="0"/>
              <a:t>Mogelijk gemaakt door:</a:t>
            </a:r>
            <a:br>
              <a:rPr lang="nl-NL" sz="3000" dirty="0"/>
            </a:br>
            <a:r>
              <a:rPr lang="nl-NL" sz="3000" dirty="0"/>
              <a:t> </a:t>
            </a:r>
          </a:p>
        </p:txBody>
      </p:sp>
      <p:grpSp>
        <p:nvGrpSpPr>
          <p:cNvPr id="20" name="Groeperen 19"/>
          <p:cNvGrpSpPr/>
          <p:nvPr/>
        </p:nvGrpSpPr>
        <p:grpSpPr>
          <a:xfrm>
            <a:off x="1219200" y="1371600"/>
            <a:ext cx="6497149" cy="2178867"/>
            <a:chOff x="1219200" y="2057400"/>
            <a:chExt cx="6497149" cy="2178867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A2C7B2-9385-43B9-A5CA-A916BFB0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19200" y="2743200"/>
              <a:ext cx="1443422" cy="670160"/>
            </a:xfrm>
            <a:prstGeom prst="rect">
              <a:avLst/>
            </a:prstGeom>
          </p:spPr>
        </p:pic>
        <p:pic>
          <p:nvPicPr>
            <p:cNvPr id="5" name="Picture 2" descr="Afbeeldingsresultaat voor universiteit Leiden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BE22EA-CC70-4A56-BD39-A521C98F7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057400"/>
              <a:ext cx="1880949" cy="65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Afbeeldingsresultaat voor cabi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41CC36-1617-42C0-B90D-A65148C09F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t="25495" b="26565"/>
            <a:stretch/>
          </p:blipFill>
          <p:spPr bwMode="auto">
            <a:xfrm>
              <a:off x="1219200" y="2057400"/>
              <a:ext cx="1212717" cy="48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Afbeeldingsresultaat voor stichting probos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35DBF-8051-443C-9674-5EA4C7E84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057400"/>
              <a:ext cx="990600" cy="49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raphic 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FAD248-60D9-4E06-AC5A-8B251649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7"/>
                </a:ext>
              </a:extLst>
            </a:blip>
            <a:stretch>
              <a:fillRect/>
            </a:stretch>
          </p:blipFill>
          <p:spPr>
            <a:xfrm>
              <a:off x="7086600" y="2667000"/>
              <a:ext cx="554385" cy="440538"/>
            </a:xfrm>
            <a:prstGeom prst="rect">
              <a:avLst/>
            </a:prstGeom>
          </p:spPr>
        </p:pic>
        <p:pic>
          <p:nvPicPr>
            <p:cNvPr id="9" name="Picture 2" descr="Afbeeldingsresultaat voor koppert biological systems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E08490-2729-4122-A006-9F7DC40187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l="13537" t="27558" r="13067" b="19531"/>
            <a:stretch/>
          </p:blipFill>
          <p:spPr bwMode="auto">
            <a:xfrm>
              <a:off x="6324600" y="2057400"/>
              <a:ext cx="1324838" cy="50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Logo Waterschap De Dommel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283195-1CAB-496E-84A5-CBBC14591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581400"/>
              <a:ext cx="1212717" cy="65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ogo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3D4F2F-EA8A-4302-955F-2019E0CB8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218" y="3627124"/>
              <a:ext cx="1295401" cy="43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ProRail Logo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C5999F-8D45-4427-BFA5-78BDE3A8F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95600"/>
              <a:ext cx="1075462" cy="230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fbeeldingsresultaat voor gemeente den haag logo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4D43A4-9395-4FFE-912B-6C891B069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819400"/>
              <a:ext cx="1616654" cy="50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Afbeeldingsresultaat voor gemeente amsterdam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256C47-BAD3-4592-91B3-EE24E81D9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581400"/>
              <a:ext cx="1086949" cy="56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Afbeeldingsresultaat voor marie curie actions logo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E71DE1-064C-4FA8-978D-FDED8C4FB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667000"/>
              <a:ext cx="612760" cy="593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Logo Rijkswaterstaat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D64ED7-32D1-4CA7-90AA-FE582C3269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 bwMode="auto">
            <a:xfrm>
              <a:off x="4800600" y="3352800"/>
              <a:ext cx="1692947" cy="828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Afbeeldingsresultaat voor join icon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B59088-8893-471D-AE0E-A8F8079F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727537" cy="7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Rechte verbindingslijn 27"/>
          <p:cNvCxnSpPr/>
          <p:nvPr/>
        </p:nvCxnSpPr>
        <p:spPr>
          <a:xfrm>
            <a:off x="1219200" y="1219200"/>
            <a:ext cx="6400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1219200" y="4875073"/>
            <a:ext cx="69016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Voor meer informatie over het onderzoek kunt u kijken op </a:t>
            </a:r>
            <a:r>
              <a:rPr lang="en-US" dirty="0">
                <a:solidFill>
                  <a:srgbClr val="000000"/>
                </a:solidFill>
                <a:hlinkClick r:id="rId17"/>
              </a:rPr>
              <a:t>https://bestrijdingduizendknoop.nl/overige-onderzoeken/biologische-bestrijding/</a:t>
            </a:r>
            <a:endParaRPr lang="en-US" dirty="0">
              <a:solidFill>
                <a:srgbClr val="000000"/>
              </a:solidFill>
            </a:endParaRPr>
          </a:p>
          <a:p>
            <a:endParaRPr lang="en-US" u="sng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Contactpersoon</a:t>
            </a:r>
            <a:r>
              <a:rPr lang="en-US" dirty="0">
                <a:solidFill>
                  <a:srgbClr val="000000"/>
                </a:solidFill>
              </a:rPr>
              <a:t>: Suzanne </a:t>
            </a:r>
            <a:r>
              <a:rPr lang="en-US" dirty="0" err="1">
                <a:solidFill>
                  <a:srgbClr val="000000"/>
                </a:solidFill>
              </a:rPr>
              <a:t>Lommen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nl-NL" u="sng" dirty="0">
                <a:solidFill>
                  <a:srgbClr val="000000"/>
                </a:solidFill>
                <a:hlinkClick r:id="rId18"/>
              </a:rPr>
              <a:t>s.t.e.lommen@biology.leidenuniv.nl</a:t>
            </a:r>
            <a:r>
              <a:rPr lang="nl-NL" u="sng" dirty="0">
                <a:solidFill>
                  <a:srgbClr val="000000"/>
                </a:solidFill>
              </a:rPr>
              <a:t> </a:t>
            </a:r>
            <a:endParaRPr lang="x-none" u="sng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83B5D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438400" y="4038600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Nieuwe partners zijn zijn altijd welkom!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Onderzoek effectiviteit </a:t>
            </a:r>
            <a:br>
              <a:rPr lang="nl-NL" dirty="0"/>
            </a:br>
            <a:r>
              <a:rPr lang="nl-NL" dirty="0"/>
              <a:t>verhitting grond (2019)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6477000" cy="4525963"/>
          </a:xfrm>
        </p:spPr>
        <p:txBody>
          <a:bodyPr>
            <a:noAutofit/>
          </a:bodyPr>
          <a:lstStyle/>
          <a:p>
            <a:r>
              <a:rPr lang="nl-NL" sz="2400" dirty="0"/>
              <a:t>WUR, Probos, Tree-O-logic</a:t>
            </a:r>
          </a:p>
          <a:p>
            <a:r>
              <a:rPr lang="nl-NL" sz="2400" dirty="0"/>
              <a:t>Financiering: Van Gelder en Van den Herik</a:t>
            </a:r>
          </a:p>
          <a:p>
            <a:r>
              <a:rPr lang="nl-NL" sz="2400" dirty="0"/>
              <a:t>Onderdelen</a:t>
            </a:r>
          </a:p>
          <a:p>
            <a:pPr lvl="1"/>
            <a:r>
              <a:rPr lang="nl-NL" sz="2000" dirty="0"/>
              <a:t>Verzamelen grond met duizendknoop</a:t>
            </a:r>
          </a:p>
          <a:p>
            <a:pPr lvl="1"/>
            <a:r>
              <a:rPr lang="nl-NL" sz="2000" dirty="0"/>
              <a:t>Zeven en verhitten van de grond </a:t>
            </a:r>
          </a:p>
          <a:p>
            <a:pPr lvl="1"/>
            <a:r>
              <a:rPr lang="nl-NL" sz="2000" dirty="0"/>
              <a:t>Monitoren </a:t>
            </a:r>
            <a:r>
              <a:rPr lang="nl-NL" sz="2000" dirty="0" err="1"/>
              <a:t>grond-depots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64088" y="3429000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946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Diverse praktijktests en proeven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1" y="1600201"/>
            <a:ext cx="4384139" cy="3733800"/>
          </a:xfrm>
        </p:spPr>
        <p:txBody>
          <a:bodyPr>
            <a:normAutofit fontScale="55000" lnSpcReduction="20000"/>
          </a:bodyPr>
          <a:lstStyle/>
          <a:p>
            <a:r>
              <a:rPr lang="nl-NL" dirty="0" err="1"/>
              <a:t>Electricide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o.a.</a:t>
            </a:r>
            <a:r>
              <a:rPr lang="nl-NL" dirty="0" smtClean="0"/>
              <a:t> </a:t>
            </a:r>
            <a:r>
              <a:rPr lang="nl-NL" dirty="0" err="1" smtClean="0"/>
              <a:t>Roermond</a:t>
            </a:r>
            <a:r>
              <a:rPr lang="nl-NL" dirty="0"/>
              <a:t>, </a:t>
            </a:r>
            <a:r>
              <a:rPr lang="nl-NL" dirty="0" smtClean="0"/>
              <a:t>Leeuwarden)</a:t>
            </a:r>
            <a:endParaRPr lang="nl-NL" dirty="0"/>
          </a:p>
          <a:p>
            <a:r>
              <a:rPr lang="nl-NL" dirty="0" err="1"/>
              <a:t>Herbiekorrels</a:t>
            </a:r>
            <a:r>
              <a:rPr lang="nl-NL" dirty="0"/>
              <a:t> (Wageningen)</a:t>
            </a:r>
          </a:p>
          <a:p>
            <a:r>
              <a:rPr lang="nl-NL" dirty="0"/>
              <a:t>Afgraven en zeven (</a:t>
            </a:r>
            <a:r>
              <a:rPr lang="nl-NL" dirty="0" smtClean="0"/>
              <a:t>Rheden, Amersfoort, Beverwijk)</a:t>
            </a:r>
            <a:endParaRPr lang="nl-NL" dirty="0"/>
          </a:p>
          <a:p>
            <a:r>
              <a:rPr lang="nl-NL" dirty="0" err="1"/>
              <a:t>Bokashi</a:t>
            </a:r>
            <a:r>
              <a:rPr lang="nl-NL" dirty="0"/>
              <a:t> (Amersfoort)</a:t>
            </a:r>
          </a:p>
          <a:p>
            <a:r>
              <a:rPr lang="nl-NL" dirty="0"/>
              <a:t>Grondzuiger (Ede)</a:t>
            </a:r>
          </a:p>
          <a:p>
            <a:r>
              <a:rPr lang="nl-NL" dirty="0"/>
              <a:t>Grondstomen (Katwijk)</a:t>
            </a:r>
          </a:p>
          <a:p>
            <a:r>
              <a:rPr lang="nl-NL" dirty="0"/>
              <a:t>Bevriezen met stikstof (potproef)</a:t>
            </a:r>
          </a:p>
          <a:p>
            <a:r>
              <a:rPr lang="nl-NL" dirty="0"/>
              <a:t>Overplanten/inzaaien concurrerende vegetatie (Renkum)</a:t>
            </a:r>
          </a:p>
          <a:p>
            <a:r>
              <a:rPr lang="nl-NL" dirty="0"/>
              <a:t>Inpakken in gronddepot (Rotterdam)</a:t>
            </a:r>
          </a:p>
          <a:p>
            <a:r>
              <a:rPr lang="nl-NL" dirty="0"/>
              <a:t>Afdekken, heetwater, begrazen, maaien, uittrekken, ….</a:t>
            </a:r>
            <a:r>
              <a:rPr lang="nl-NL" dirty="0" smtClean="0"/>
              <a:t>.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279689-D5D5-42EE-8814-9C99994D6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27089" y="1355924"/>
            <a:ext cx="2907319" cy="217882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4240" y="3713183"/>
            <a:ext cx="1680336" cy="2520000"/>
          </a:xfrm>
          <a:prstGeom prst="rect">
            <a:avLst/>
          </a:prstGeom>
        </p:spPr>
      </p:pic>
      <p:pic>
        <p:nvPicPr>
          <p:cNvPr id="1026" name="Picture 2" descr="https://bestrijdingduizendknoop.nl/WP/wp-content/uploads/2018/09/methode_stikstof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097" y="3717312"/>
            <a:ext cx="18893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01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723</Words>
  <Application>Microsoft Macintosh PowerPoint</Application>
  <PresentationFormat>Diavoorstelling (4:3)</PresentationFormat>
  <Paragraphs>111</Paragraphs>
  <Slides>12</Slides>
  <Notes>2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Stand van zaken  Japanse duizendknoop</vt:lpstr>
      <vt:lpstr>Praktijkproef duizendknoop 2013-2016</vt:lpstr>
      <vt:lpstr>Praktijkproef Heetwater (2018-2022)</vt:lpstr>
      <vt:lpstr>Landelijk protocol (2018-2019)</vt:lpstr>
      <vt:lpstr>Onderzoek kieming (2019)</vt:lpstr>
      <vt:lpstr>Dia 6</vt:lpstr>
      <vt:lpstr>Mogelijk gemaakt door:  </vt:lpstr>
      <vt:lpstr>Onderzoek effectiviteit  verhitting grond (2019)</vt:lpstr>
      <vt:lpstr>Diverse praktijktests en proeven</vt:lpstr>
      <vt:lpstr>Landelijk Kennis- en Praktijknetwerk</vt:lpstr>
      <vt:lpstr>Op weg naar een uniforme werkwijze en effectieve inzet 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boosten</dc:creator>
  <cp:lastModifiedBy>Christel Tijhuis</cp:lastModifiedBy>
  <cp:revision>106</cp:revision>
  <dcterms:created xsi:type="dcterms:W3CDTF">2019-09-30T10:56:28Z</dcterms:created>
  <dcterms:modified xsi:type="dcterms:W3CDTF">2019-10-01T17:02:02Z</dcterms:modified>
</cp:coreProperties>
</file>