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Override5.xml" ContentType="application/vnd.openxmlformats-officedocument.themeOverrid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theme/themeOverride6.xml" ContentType="application/vnd.openxmlformats-officedocument.themeOverrid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9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0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1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2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3.xml" ContentType="application/vnd.openxmlformats-officedocument.them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4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5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6.xml" ContentType="application/vnd.openxmlformats-officedocument.them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7.xml" ContentType="application/vnd.openxmlformats-officedocument.theme+xml"/>
  <Override PartName="/ppt/theme/themeOverride12.xml" ContentType="application/vnd.openxmlformats-officedocument.themeOverrid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8.xml" ContentType="application/vnd.openxmlformats-officedocument.them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7" r:id="rId2"/>
    <p:sldMasterId id="2147483677" r:id="rId3"/>
    <p:sldMasterId id="2147483690" r:id="rId4"/>
    <p:sldMasterId id="2147483716" r:id="rId5"/>
    <p:sldMasterId id="2147483759" r:id="rId6"/>
    <p:sldMasterId id="2147483767" r:id="rId7"/>
    <p:sldMasterId id="2147483782" r:id="rId8"/>
    <p:sldMasterId id="2147483795" r:id="rId9"/>
    <p:sldMasterId id="2147483809" r:id="rId10"/>
    <p:sldMasterId id="2147483823" r:id="rId11"/>
    <p:sldMasterId id="2147483832" r:id="rId12"/>
    <p:sldMasterId id="2147483841" r:id="rId13"/>
    <p:sldMasterId id="2147483856" r:id="rId14"/>
    <p:sldMasterId id="2147483865" r:id="rId15"/>
    <p:sldMasterId id="2147483877" r:id="rId16"/>
    <p:sldMasterId id="2147483890" r:id="rId17"/>
    <p:sldMasterId id="2147483898" r:id="rId18"/>
  </p:sldMasterIdLst>
  <p:notesMasterIdLst>
    <p:notesMasterId r:id="rId76"/>
  </p:notesMasterIdLst>
  <p:sldIdLst>
    <p:sldId id="349" r:id="rId19"/>
    <p:sldId id="379" r:id="rId20"/>
    <p:sldId id="265" r:id="rId21"/>
    <p:sldId id="441" r:id="rId22"/>
    <p:sldId id="439" r:id="rId23"/>
    <p:sldId id="442" r:id="rId24"/>
    <p:sldId id="440" r:id="rId25"/>
    <p:sldId id="444" r:id="rId26"/>
    <p:sldId id="422" r:id="rId27"/>
    <p:sldId id="423" r:id="rId28"/>
    <p:sldId id="424" r:id="rId29"/>
    <p:sldId id="336" r:id="rId30"/>
    <p:sldId id="359" r:id="rId31"/>
    <p:sldId id="381" r:id="rId32"/>
    <p:sldId id="425" r:id="rId33"/>
    <p:sldId id="438" r:id="rId34"/>
    <p:sldId id="443" r:id="rId35"/>
    <p:sldId id="358" r:id="rId36"/>
    <p:sldId id="360" r:id="rId37"/>
    <p:sldId id="350" r:id="rId38"/>
    <p:sldId id="384" r:id="rId39"/>
    <p:sldId id="318" r:id="rId40"/>
    <p:sldId id="354" r:id="rId41"/>
    <p:sldId id="355" r:id="rId42"/>
    <p:sldId id="426" r:id="rId43"/>
    <p:sldId id="427" r:id="rId44"/>
    <p:sldId id="428" r:id="rId45"/>
    <p:sldId id="429" r:id="rId46"/>
    <p:sldId id="430" r:id="rId47"/>
    <p:sldId id="431" r:id="rId48"/>
    <p:sldId id="385" r:id="rId49"/>
    <p:sldId id="386" r:id="rId50"/>
    <p:sldId id="432" r:id="rId51"/>
    <p:sldId id="433" r:id="rId52"/>
    <p:sldId id="301" r:id="rId53"/>
    <p:sldId id="302" r:id="rId54"/>
    <p:sldId id="365" r:id="rId55"/>
    <p:sldId id="447" r:id="rId56"/>
    <p:sldId id="448" r:id="rId57"/>
    <p:sldId id="406" r:id="rId58"/>
    <p:sldId id="307" r:id="rId59"/>
    <p:sldId id="409" r:id="rId60"/>
    <p:sldId id="407" r:id="rId61"/>
    <p:sldId id="421" r:id="rId62"/>
    <p:sldId id="408" r:id="rId63"/>
    <p:sldId id="394" r:id="rId64"/>
    <p:sldId id="410" r:id="rId65"/>
    <p:sldId id="416" r:id="rId66"/>
    <p:sldId id="417" r:id="rId67"/>
    <p:sldId id="419" r:id="rId68"/>
    <p:sldId id="434" r:id="rId69"/>
    <p:sldId id="411" r:id="rId70"/>
    <p:sldId id="435" r:id="rId71"/>
    <p:sldId id="449" r:id="rId72"/>
    <p:sldId id="436" r:id="rId73"/>
    <p:sldId id="437" r:id="rId74"/>
    <p:sldId id="420" r:id="rId7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F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039"/>
    <p:restoredTop sz="86429" autoAdjust="0"/>
  </p:normalViewPr>
  <p:slideViewPr>
    <p:cSldViewPr snapToObjects="1" showGuides="1">
      <p:cViewPr varScale="1">
        <p:scale>
          <a:sx n="96" d="100"/>
          <a:sy n="96" d="100"/>
        </p:scale>
        <p:origin x="1312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8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99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" Target="slides/slide1.xml"/><Relationship Id="rId63" Type="http://schemas.openxmlformats.org/officeDocument/2006/relationships/slide" Target="slides/slide45.xml"/><Relationship Id="rId64" Type="http://schemas.openxmlformats.org/officeDocument/2006/relationships/slide" Target="slides/slide46.xml"/><Relationship Id="rId65" Type="http://schemas.openxmlformats.org/officeDocument/2006/relationships/slide" Target="slides/slide47.xml"/><Relationship Id="rId66" Type="http://schemas.openxmlformats.org/officeDocument/2006/relationships/slide" Target="slides/slide48.xml"/><Relationship Id="rId67" Type="http://schemas.openxmlformats.org/officeDocument/2006/relationships/slide" Target="slides/slide49.xml"/><Relationship Id="rId68" Type="http://schemas.openxmlformats.org/officeDocument/2006/relationships/slide" Target="slides/slide50.xml"/><Relationship Id="rId69" Type="http://schemas.openxmlformats.org/officeDocument/2006/relationships/slide" Target="slides/slide51.xml"/><Relationship Id="rId50" Type="http://schemas.openxmlformats.org/officeDocument/2006/relationships/slide" Target="slides/slide32.xml"/><Relationship Id="rId51" Type="http://schemas.openxmlformats.org/officeDocument/2006/relationships/slide" Target="slides/slide33.xml"/><Relationship Id="rId52" Type="http://schemas.openxmlformats.org/officeDocument/2006/relationships/slide" Target="slides/slide34.xml"/><Relationship Id="rId53" Type="http://schemas.openxmlformats.org/officeDocument/2006/relationships/slide" Target="slides/slide35.xml"/><Relationship Id="rId54" Type="http://schemas.openxmlformats.org/officeDocument/2006/relationships/slide" Target="slides/slide36.xml"/><Relationship Id="rId55" Type="http://schemas.openxmlformats.org/officeDocument/2006/relationships/slide" Target="slides/slide37.xml"/><Relationship Id="rId56" Type="http://schemas.openxmlformats.org/officeDocument/2006/relationships/slide" Target="slides/slide38.xml"/><Relationship Id="rId57" Type="http://schemas.openxmlformats.org/officeDocument/2006/relationships/slide" Target="slides/slide39.xml"/><Relationship Id="rId58" Type="http://schemas.openxmlformats.org/officeDocument/2006/relationships/slide" Target="slides/slide40.xml"/><Relationship Id="rId59" Type="http://schemas.openxmlformats.org/officeDocument/2006/relationships/slide" Target="slides/slide41.xml"/><Relationship Id="rId40" Type="http://schemas.openxmlformats.org/officeDocument/2006/relationships/slide" Target="slides/slide22.xml"/><Relationship Id="rId41" Type="http://schemas.openxmlformats.org/officeDocument/2006/relationships/slide" Target="slides/slide23.xml"/><Relationship Id="rId42" Type="http://schemas.openxmlformats.org/officeDocument/2006/relationships/slide" Target="slides/slide24.xml"/><Relationship Id="rId43" Type="http://schemas.openxmlformats.org/officeDocument/2006/relationships/slide" Target="slides/slide25.xml"/><Relationship Id="rId44" Type="http://schemas.openxmlformats.org/officeDocument/2006/relationships/slide" Target="slides/slide26.xml"/><Relationship Id="rId45" Type="http://schemas.openxmlformats.org/officeDocument/2006/relationships/slide" Target="slides/slide27.xml"/><Relationship Id="rId46" Type="http://schemas.openxmlformats.org/officeDocument/2006/relationships/slide" Target="slides/slide28.xml"/><Relationship Id="rId47" Type="http://schemas.openxmlformats.org/officeDocument/2006/relationships/slide" Target="slides/slide29.xml"/><Relationship Id="rId48" Type="http://schemas.openxmlformats.org/officeDocument/2006/relationships/slide" Target="slides/slide30.xml"/><Relationship Id="rId49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2.xml"/><Relationship Id="rId31" Type="http://schemas.openxmlformats.org/officeDocument/2006/relationships/slide" Target="slides/slide13.xml"/><Relationship Id="rId32" Type="http://schemas.openxmlformats.org/officeDocument/2006/relationships/slide" Target="slides/slide14.xml"/><Relationship Id="rId33" Type="http://schemas.openxmlformats.org/officeDocument/2006/relationships/slide" Target="slides/slide15.xml"/><Relationship Id="rId34" Type="http://schemas.openxmlformats.org/officeDocument/2006/relationships/slide" Target="slides/slide16.xml"/><Relationship Id="rId35" Type="http://schemas.openxmlformats.org/officeDocument/2006/relationships/slide" Target="slides/slide17.xml"/><Relationship Id="rId36" Type="http://schemas.openxmlformats.org/officeDocument/2006/relationships/slide" Target="slides/slide18.xml"/><Relationship Id="rId37" Type="http://schemas.openxmlformats.org/officeDocument/2006/relationships/slide" Target="slides/slide19.xml"/><Relationship Id="rId38" Type="http://schemas.openxmlformats.org/officeDocument/2006/relationships/slide" Target="slides/slide20.xml"/><Relationship Id="rId39" Type="http://schemas.openxmlformats.org/officeDocument/2006/relationships/slide" Target="slides/slide21.xml"/><Relationship Id="rId80" Type="http://schemas.openxmlformats.org/officeDocument/2006/relationships/tableStyles" Target="tableStyles.xml"/><Relationship Id="rId70" Type="http://schemas.openxmlformats.org/officeDocument/2006/relationships/slide" Target="slides/slide52.xml"/><Relationship Id="rId71" Type="http://schemas.openxmlformats.org/officeDocument/2006/relationships/slide" Target="slides/slide53.xml"/><Relationship Id="rId72" Type="http://schemas.openxmlformats.org/officeDocument/2006/relationships/slide" Target="slides/slide54.xml"/><Relationship Id="rId20" Type="http://schemas.openxmlformats.org/officeDocument/2006/relationships/slide" Target="slides/slide2.xml"/><Relationship Id="rId21" Type="http://schemas.openxmlformats.org/officeDocument/2006/relationships/slide" Target="slides/slide3.xml"/><Relationship Id="rId22" Type="http://schemas.openxmlformats.org/officeDocument/2006/relationships/slide" Target="slides/slide4.xml"/><Relationship Id="rId23" Type="http://schemas.openxmlformats.org/officeDocument/2006/relationships/slide" Target="slides/slide5.xml"/><Relationship Id="rId24" Type="http://schemas.openxmlformats.org/officeDocument/2006/relationships/slide" Target="slides/slide6.xml"/><Relationship Id="rId25" Type="http://schemas.openxmlformats.org/officeDocument/2006/relationships/slide" Target="slides/slide7.xml"/><Relationship Id="rId26" Type="http://schemas.openxmlformats.org/officeDocument/2006/relationships/slide" Target="slides/slide8.xml"/><Relationship Id="rId27" Type="http://schemas.openxmlformats.org/officeDocument/2006/relationships/slide" Target="slides/slide9.xml"/><Relationship Id="rId28" Type="http://schemas.openxmlformats.org/officeDocument/2006/relationships/slide" Target="slides/slide10.xml"/><Relationship Id="rId29" Type="http://schemas.openxmlformats.org/officeDocument/2006/relationships/slide" Target="slides/slide11.xml"/><Relationship Id="rId73" Type="http://schemas.openxmlformats.org/officeDocument/2006/relationships/slide" Target="slides/slide55.xml"/><Relationship Id="rId74" Type="http://schemas.openxmlformats.org/officeDocument/2006/relationships/slide" Target="slides/slide56.xml"/><Relationship Id="rId75" Type="http://schemas.openxmlformats.org/officeDocument/2006/relationships/slide" Target="slides/slide57.xml"/><Relationship Id="rId76" Type="http://schemas.openxmlformats.org/officeDocument/2006/relationships/notesMaster" Target="notesMasters/notesMaster1.xml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42.xml"/><Relationship Id="rId61" Type="http://schemas.openxmlformats.org/officeDocument/2006/relationships/slide" Target="slides/slide43.xml"/><Relationship Id="rId62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Relationship Id="rId2" Type="http://schemas.openxmlformats.org/officeDocument/2006/relationships/image" Target="../media/image4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Relationship Id="rId2" Type="http://schemas.openxmlformats.org/officeDocument/2006/relationships/image" Target="../media/image4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Relationship Id="rId2" Type="http://schemas.openxmlformats.org/officeDocument/2006/relationships/image" Target="../media/image49.emf"/><Relationship Id="rId3" Type="http://schemas.openxmlformats.org/officeDocument/2006/relationships/image" Target="../media/image5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18E2-A297-3148-8D50-07B7E37AED74}" type="datetimeFigureOut">
              <a:rPr lang="en-US" smtClean="0"/>
              <a:t>9/8/16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39988B-1E86-F741-9CB3-6B4ACC35A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1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2AA718-6A4B-A74D-BEAC-AC3193552AC9}" type="slidenum">
              <a:rPr lang="en-US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066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357" y="8686187"/>
            <a:ext cx="2972580" cy="45577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990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990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990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990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DC81F76-6824-6C4D-80C8-ADD6BCC9EEC0}" type="slidenum">
              <a:rPr lang="en-US" sz="1100">
                <a:solidFill>
                  <a:srgbClr val="000000"/>
                </a:solidFill>
              </a:rPr>
              <a:pPr eaLnBrk="1" hangingPunct="1"/>
              <a:t>3</a:t>
            </a:fld>
            <a:endParaRPr lang="en-US" sz="1100">
              <a:solidFill>
                <a:srgbClr val="000000"/>
              </a:solidFill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62" y="4341050"/>
            <a:ext cx="5487677" cy="4116231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24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9CF77-29B3-2B45-A643-1A99BB2D210F}" type="slidenum">
              <a:rPr lang="en-US" smtClean="0">
                <a:solidFill>
                  <a:srgbClr val="000000"/>
                </a:solidFill>
              </a:rPr>
              <a:pPr/>
              <a:t>43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806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2AA718-6A4B-A74D-BEAC-AC3193552AC9}" type="slidenum">
              <a:rPr lang="en-US">
                <a:solidFill>
                  <a:prstClr val="black"/>
                </a:solidFill>
                <a:latin typeface="Calibri"/>
              </a:rPr>
              <a:pPr/>
              <a:t>57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35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tags" Target="../tags/tag20.xml"/><Relationship Id="rId2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tags" Target="../tags/tag21.xml"/><Relationship Id="rId2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tags" Target="../tags/tag22.xml"/><Relationship Id="rId2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tags" Target="../tags/tag23.xml"/><Relationship Id="rId2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tags" Target="../tags/tag24.xml"/><Relationship Id="rId2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tags" Target="../tags/tag25.xml"/><Relationship Id="rId2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5.jpg"/><Relationship Id="rId3" Type="http://schemas.openxmlformats.org/officeDocument/2006/relationships/image" Target="file://localhost/Users/JC/Desktop/IPWEA%20large%20bkgrnd%2002.jpg" TargetMode="Externa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.xml"/><Relationship Id="rId2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8.xml"/><Relationship Id="rId2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9.xml"/><Relationship Id="rId2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0.xml"/><Relationship Id="rId2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1.xml"/><Relationship Id="rId2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2.xml"/><Relationship Id="rId2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3.xml"/><Relationship Id="rId2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4.xml"/><Relationship Id="rId2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jpg"/><Relationship Id="rId3" Type="http://schemas.openxmlformats.org/officeDocument/2006/relationships/image" Target="file://localhost/Users/JC/Desktop/IPWEA%20large%20bkgrnd%2002.jpg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5.jpg"/><Relationship Id="rId3" Type="http://schemas.openxmlformats.org/officeDocument/2006/relationships/image" Target="file://localhost/Users/JC/Desktop/IPWEA%20large%20bkgrnd%2002.jpg" TargetMode="Externa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.xml"/><Relationship Id="rId2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tags" Target="../tags/tag6.xml"/><Relationship Id="rId2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tags" Target="../tags/tag7.xml"/><Relationship Id="rId2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tags" Target="../tags/tag9.xml"/><Relationship Id="rId2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tags" Target="../tags/tag10.xml"/><Relationship Id="rId2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tags" Target="../tags/tag11.xml"/><Relationship Id="rId2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tags" Target="../tags/tag12.xml"/><Relationship Id="rId2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tags" Target="../tags/tag13.xml"/><Relationship Id="rId2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tags" Target="../tags/tag15.xml"/><Relationship Id="rId2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tags" Target="../tags/tag16.xml"/><Relationship Id="rId2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tags" Target="../tags/tag17.xml"/><Relationship Id="rId2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tags" Target="../tags/tag18.xml"/><Relationship Id="rId2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tags" Target="../tags/tag19.xml"/><Relationship Id="rId2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74511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CTA Sketch">
    <p:bg>
      <p:bgPr>
        <a:solidFill>
          <a:srgbClr val="5F5F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rgbClr val="FFFFFF"/>
                </a:solidFill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79320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4F05A48A-76A0-4C75-A6B7-05734E6E4C58}" type="datetime1">
              <a:rPr lang="en-AU" sz="240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8/09/2016</a:t>
            </a:fld>
            <a:endParaRPr lang="en-AU" sz="24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z="24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59746"/>
            <a:ext cx="755576" cy="298254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+mn-lt"/>
              </a:defRPr>
            </a:lvl1pPr>
          </a:lstStyle>
          <a:p>
            <a:fld id="{68A22383-0978-4BD4-B360-06D2179DD3FB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8663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70DA4D5B-EA84-43BD-8E5D-65F01F554EEC}" type="datetime1">
              <a:rPr lang="en-AU" sz="240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8/09/2016</a:t>
            </a:fld>
            <a:endParaRPr lang="en-AU" sz="24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z="24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0" y="6559746"/>
            <a:ext cx="755576" cy="29825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defTabSz="914400"/>
            <a:fld id="{68A22383-0978-4BD4-B360-06D2179DD3FB}" type="slidenum">
              <a:rPr lang="en-AU" smtClean="0">
                <a:solidFill>
                  <a:prstClr val="black"/>
                </a:solidFill>
              </a:rPr>
              <a:pPr defTabSz="914400"/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77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924E47A6-A76D-49A5-9578-B0E389E4882D}" type="datetime1">
              <a:rPr lang="en-AU" sz="240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8/09/2016</a:t>
            </a:fld>
            <a:endParaRPr lang="en-AU" sz="24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z="24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0" y="6559746"/>
            <a:ext cx="755576" cy="29825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defTabSz="914400"/>
            <a:fld id="{68A22383-0978-4BD4-B360-06D2179DD3FB}" type="slidenum">
              <a:rPr lang="en-AU" smtClean="0">
                <a:solidFill>
                  <a:prstClr val="black"/>
                </a:solidFill>
              </a:rPr>
              <a:pPr defTabSz="914400"/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67510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CFDE5AE1-DAAC-4267-8D28-0D1C39D641E7}" type="datetime1">
              <a:rPr lang="en-AU" sz="240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8/09/2016</a:t>
            </a:fld>
            <a:endParaRPr lang="en-AU" sz="24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z="24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0" y="6559746"/>
            <a:ext cx="755576" cy="29825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defTabSz="914400"/>
            <a:fld id="{68A22383-0978-4BD4-B360-06D2179DD3FB}" type="slidenum">
              <a:rPr lang="en-AU" smtClean="0">
                <a:solidFill>
                  <a:prstClr val="black"/>
                </a:solidFill>
              </a:rPr>
              <a:pPr defTabSz="914400"/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274004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780634B9-2769-48EB-9148-1C4023AC7921}" type="datetime1">
              <a:rPr lang="en-AU" sz="240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8/09/2016</a:t>
            </a:fld>
            <a:endParaRPr lang="en-AU" sz="24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z="24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0" y="6559746"/>
            <a:ext cx="755576" cy="29825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defTabSz="914400"/>
            <a:fld id="{68A22383-0978-4BD4-B360-06D2179DD3FB}" type="slidenum">
              <a:rPr lang="en-AU" smtClean="0">
                <a:solidFill>
                  <a:prstClr val="black"/>
                </a:solidFill>
              </a:rPr>
              <a:pPr defTabSz="914400"/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58871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012AB335-C4A7-419D-B633-D81C5B67E2B8}" type="datetime1">
              <a:rPr lang="en-AU" sz="240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8/09/2016</a:t>
            </a:fld>
            <a:endParaRPr lang="en-AU" sz="24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z="24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0" y="6559746"/>
            <a:ext cx="755576" cy="29825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defTabSz="914400"/>
            <a:fld id="{68A22383-0978-4BD4-B360-06D2179DD3FB}" type="slidenum">
              <a:rPr lang="en-AU" smtClean="0">
                <a:solidFill>
                  <a:prstClr val="black"/>
                </a:solidFill>
              </a:rPr>
              <a:pPr defTabSz="914400"/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51993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563" y="228600"/>
            <a:ext cx="8323262" cy="129063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36563" y="1597025"/>
            <a:ext cx="4084637" cy="5016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3600" y="1597025"/>
            <a:ext cx="4086225" cy="5016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07737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563" y="228600"/>
            <a:ext cx="8323262" cy="129063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36563" y="1597025"/>
            <a:ext cx="8323262" cy="50165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62959361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tx1">
                    <a:tint val="75000"/>
                  </a:schemeClr>
                </a:solidFill>
                <a:latin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9849318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ct I Sketch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73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Explanation Sketches">
    <p:bg>
      <p:bgPr>
        <a:solidFill>
          <a:srgbClr val="B2B2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8832684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CTA Sketch">
    <p:bg>
      <p:bgPr>
        <a:solidFill>
          <a:srgbClr val="5F5F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rgbClr val="FFFFFF"/>
                </a:solidFill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767315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Explanation Sketches">
    <p:bg>
      <p:bgPr>
        <a:solidFill>
          <a:srgbClr val="B2B2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301041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Detail Sketch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9659116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ct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200529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C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14282" y="1714488"/>
            <a:ext cx="2603500" cy="485776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FFFFFF"/>
                </a:solidFill>
                <a:latin typeface="Calibri"/>
              </a:defRPr>
            </a:lvl1pPr>
            <a:lvl2pPr>
              <a:defRPr sz="3600">
                <a:solidFill>
                  <a:srgbClr val="FFFFFF"/>
                </a:solidFill>
                <a:latin typeface="Calibri"/>
              </a:defRPr>
            </a:lvl2pPr>
            <a:lvl3pPr>
              <a:defRPr sz="3600">
                <a:solidFill>
                  <a:srgbClr val="FFFFFF"/>
                </a:solidFill>
                <a:latin typeface="Calibri"/>
              </a:defRPr>
            </a:lvl3pPr>
            <a:lvl4pPr>
              <a:defRPr sz="3600">
                <a:solidFill>
                  <a:srgbClr val="FFFFFF"/>
                </a:solidFill>
                <a:latin typeface="Calibri"/>
              </a:defRPr>
            </a:lvl4pPr>
            <a:lvl5pPr>
              <a:defRPr sz="3600">
                <a:solidFill>
                  <a:srgbClr val="FFFFFF"/>
                </a:solidFill>
                <a:latin typeface="Calibri"/>
              </a:defRPr>
            </a:lvl5pPr>
          </a:lstStyle>
          <a:p>
            <a:pPr lvl="0"/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254383" y="1714488"/>
            <a:ext cx="2603500" cy="485776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FFFFFF"/>
                </a:solidFill>
                <a:latin typeface="Calibri"/>
              </a:defRPr>
            </a:lvl1pPr>
            <a:lvl2pPr>
              <a:defRPr sz="3600">
                <a:solidFill>
                  <a:srgbClr val="FFFFFF"/>
                </a:solidFill>
                <a:latin typeface="Calibri"/>
              </a:defRPr>
            </a:lvl2pPr>
            <a:lvl3pPr>
              <a:defRPr sz="3600">
                <a:solidFill>
                  <a:srgbClr val="FFFFFF"/>
                </a:solidFill>
                <a:latin typeface="Calibri"/>
              </a:defRPr>
            </a:lvl3pPr>
            <a:lvl4pPr>
              <a:defRPr sz="3600">
                <a:solidFill>
                  <a:srgbClr val="FFFFFF"/>
                </a:solidFill>
                <a:latin typeface="Calibri"/>
              </a:defRPr>
            </a:lvl4pPr>
            <a:lvl5pPr>
              <a:defRPr sz="3600">
                <a:solidFill>
                  <a:srgbClr val="FFFFFF"/>
                </a:solidFill>
                <a:latin typeface="Calibri"/>
              </a:defRPr>
            </a:lvl5pPr>
          </a:lstStyle>
          <a:p>
            <a:pPr lvl="0"/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6286614" y="1714488"/>
            <a:ext cx="2603500" cy="485776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FFFFFF"/>
                </a:solidFill>
                <a:latin typeface="Calibri"/>
              </a:defRPr>
            </a:lvl1pPr>
            <a:lvl2pPr>
              <a:defRPr sz="3600">
                <a:solidFill>
                  <a:srgbClr val="FFFFFF"/>
                </a:solidFill>
                <a:latin typeface="Calibri"/>
              </a:defRPr>
            </a:lvl2pPr>
            <a:lvl3pPr>
              <a:defRPr sz="3600">
                <a:solidFill>
                  <a:srgbClr val="FFFFFF"/>
                </a:solidFill>
                <a:latin typeface="Calibri"/>
              </a:defRPr>
            </a:lvl3pPr>
            <a:lvl4pPr>
              <a:defRPr sz="3600">
                <a:solidFill>
                  <a:srgbClr val="FFFFFF"/>
                </a:solidFill>
                <a:latin typeface="Calibri"/>
              </a:defRPr>
            </a:lvl4pPr>
            <a:lvl5pPr>
              <a:defRPr sz="3600">
                <a:solidFill>
                  <a:srgbClr val="FFFFFF"/>
                </a:solidFill>
                <a:latin typeface="Calibri"/>
              </a:defRPr>
            </a:lvl5pPr>
          </a:lstStyle>
          <a:p>
            <a:pPr lvl="0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5483794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70413" cy="6859588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AU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786313" y="214311"/>
            <a:ext cx="4143404" cy="6429397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FFFFFF"/>
                </a:solidFill>
                <a:latin typeface="Calibri"/>
              </a:defRPr>
            </a:lvl1pPr>
            <a:lvl2pPr>
              <a:defRPr sz="3600">
                <a:solidFill>
                  <a:srgbClr val="FFFFFF"/>
                </a:solidFill>
                <a:latin typeface="Calibri"/>
              </a:defRPr>
            </a:lvl2pPr>
            <a:lvl3pPr>
              <a:defRPr sz="3600">
                <a:solidFill>
                  <a:srgbClr val="FFFFFF"/>
                </a:solidFill>
                <a:latin typeface="Calibri"/>
              </a:defRPr>
            </a:lvl3pPr>
            <a:lvl4pPr>
              <a:defRPr sz="3600">
                <a:solidFill>
                  <a:srgbClr val="FFFFFF"/>
                </a:solidFill>
                <a:latin typeface="Calibri"/>
              </a:defRPr>
            </a:lvl4pPr>
            <a:lvl5pPr>
              <a:defRPr sz="3600">
                <a:solidFill>
                  <a:srgbClr val="FFFFFF"/>
                </a:solidFill>
                <a:latin typeface="Calibri"/>
              </a:defRPr>
            </a:lvl5pPr>
          </a:lstStyle>
          <a:p>
            <a:pPr lvl="0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857500"/>
            <a:ext cx="3811523" cy="1144524"/>
          </a:xfrm>
        </p:spPr>
        <p:txBody>
          <a:bodyPr>
            <a:noAutofit/>
          </a:bodyPr>
          <a:lstStyle>
            <a:lvl1pPr>
              <a:defRPr sz="3600">
                <a:solidFill>
                  <a:srgbClr val="FFFFFF"/>
                </a:solidFill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817558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tx1">
                    <a:tint val="75000"/>
                  </a:schemeClr>
                </a:solidFill>
                <a:latin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1544679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ct I Sketch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905072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CTA Sketch">
    <p:bg>
      <p:bgPr>
        <a:solidFill>
          <a:srgbClr val="5F5F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rgbClr val="FFFFFF"/>
                </a:solidFill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143215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Explanation Sketches">
    <p:bg>
      <p:bgPr>
        <a:solidFill>
          <a:srgbClr val="B2B2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811300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Detail Sketch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629719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Detail Sketch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4358529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ct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4510967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C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14282" y="1714488"/>
            <a:ext cx="2603500" cy="485776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FFFFFF"/>
                </a:solidFill>
                <a:latin typeface="Calibri"/>
              </a:defRPr>
            </a:lvl1pPr>
            <a:lvl2pPr>
              <a:defRPr sz="3600">
                <a:solidFill>
                  <a:srgbClr val="FFFFFF"/>
                </a:solidFill>
                <a:latin typeface="Calibri"/>
              </a:defRPr>
            </a:lvl2pPr>
            <a:lvl3pPr>
              <a:defRPr sz="3600">
                <a:solidFill>
                  <a:srgbClr val="FFFFFF"/>
                </a:solidFill>
                <a:latin typeface="Calibri"/>
              </a:defRPr>
            </a:lvl3pPr>
            <a:lvl4pPr>
              <a:defRPr sz="3600">
                <a:solidFill>
                  <a:srgbClr val="FFFFFF"/>
                </a:solidFill>
                <a:latin typeface="Calibri"/>
              </a:defRPr>
            </a:lvl4pPr>
            <a:lvl5pPr>
              <a:defRPr sz="3600">
                <a:solidFill>
                  <a:srgbClr val="FFFFFF"/>
                </a:solidFill>
                <a:latin typeface="Calibri"/>
              </a:defRPr>
            </a:lvl5pPr>
          </a:lstStyle>
          <a:p>
            <a:pPr lvl="0"/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254383" y="1714488"/>
            <a:ext cx="2603500" cy="485776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FFFFFF"/>
                </a:solidFill>
                <a:latin typeface="Calibri"/>
              </a:defRPr>
            </a:lvl1pPr>
            <a:lvl2pPr>
              <a:defRPr sz="3600">
                <a:solidFill>
                  <a:srgbClr val="FFFFFF"/>
                </a:solidFill>
                <a:latin typeface="Calibri"/>
              </a:defRPr>
            </a:lvl2pPr>
            <a:lvl3pPr>
              <a:defRPr sz="3600">
                <a:solidFill>
                  <a:srgbClr val="FFFFFF"/>
                </a:solidFill>
                <a:latin typeface="Calibri"/>
              </a:defRPr>
            </a:lvl3pPr>
            <a:lvl4pPr>
              <a:defRPr sz="3600">
                <a:solidFill>
                  <a:srgbClr val="FFFFFF"/>
                </a:solidFill>
                <a:latin typeface="Calibri"/>
              </a:defRPr>
            </a:lvl4pPr>
            <a:lvl5pPr>
              <a:defRPr sz="3600">
                <a:solidFill>
                  <a:srgbClr val="FFFFFF"/>
                </a:solidFill>
                <a:latin typeface="Calibri"/>
              </a:defRPr>
            </a:lvl5pPr>
          </a:lstStyle>
          <a:p>
            <a:pPr lvl="0"/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6286614" y="1714488"/>
            <a:ext cx="2603500" cy="485776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FFFFFF"/>
                </a:solidFill>
                <a:latin typeface="Calibri"/>
              </a:defRPr>
            </a:lvl1pPr>
            <a:lvl2pPr>
              <a:defRPr sz="3600">
                <a:solidFill>
                  <a:srgbClr val="FFFFFF"/>
                </a:solidFill>
                <a:latin typeface="Calibri"/>
              </a:defRPr>
            </a:lvl2pPr>
            <a:lvl3pPr>
              <a:defRPr sz="3600">
                <a:solidFill>
                  <a:srgbClr val="FFFFFF"/>
                </a:solidFill>
                <a:latin typeface="Calibri"/>
              </a:defRPr>
            </a:lvl3pPr>
            <a:lvl4pPr>
              <a:defRPr sz="3600">
                <a:solidFill>
                  <a:srgbClr val="FFFFFF"/>
                </a:solidFill>
                <a:latin typeface="Calibri"/>
              </a:defRPr>
            </a:lvl4pPr>
            <a:lvl5pPr>
              <a:defRPr sz="3600">
                <a:solidFill>
                  <a:srgbClr val="FFFFFF"/>
                </a:solidFill>
                <a:latin typeface="Calibri"/>
              </a:defRPr>
            </a:lvl5pPr>
          </a:lstStyle>
          <a:p>
            <a:pPr lvl="0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7298828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70413" cy="6859588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AU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786313" y="214311"/>
            <a:ext cx="4143404" cy="6429397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FFFFFF"/>
                </a:solidFill>
                <a:latin typeface="Calibri"/>
              </a:defRPr>
            </a:lvl1pPr>
            <a:lvl2pPr>
              <a:defRPr sz="3600">
                <a:solidFill>
                  <a:srgbClr val="FFFFFF"/>
                </a:solidFill>
                <a:latin typeface="Calibri"/>
              </a:defRPr>
            </a:lvl2pPr>
            <a:lvl3pPr>
              <a:defRPr sz="3600">
                <a:solidFill>
                  <a:srgbClr val="FFFFFF"/>
                </a:solidFill>
                <a:latin typeface="Calibri"/>
              </a:defRPr>
            </a:lvl3pPr>
            <a:lvl4pPr>
              <a:defRPr sz="3600">
                <a:solidFill>
                  <a:srgbClr val="FFFFFF"/>
                </a:solidFill>
                <a:latin typeface="Calibri"/>
              </a:defRPr>
            </a:lvl4pPr>
            <a:lvl5pPr>
              <a:defRPr sz="3600">
                <a:solidFill>
                  <a:srgbClr val="FFFFFF"/>
                </a:solidFill>
                <a:latin typeface="Calibri"/>
              </a:defRPr>
            </a:lvl5pPr>
          </a:lstStyle>
          <a:p>
            <a:pPr lvl="0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857500"/>
            <a:ext cx="3811523" cy="1144524"/>
          </a:xfrm>
        </p:spPr>
        <p:txBody>
          <a:bodyPr>
            <a:noAutofit/>
          </a:bodyPr>
          <a:lstStyle>
            <a:lvl1pPr>
              <a:defRPr sz="3600">
                <a:solidFill>
                  <a:srgbClr val="FFFFFF"/>
                </a:solidFill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8109993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PWEA large bkgrnd 02.jpg" descr="/Users/JC/Desktop/IPWEA large bkgrnd 02.jpg"/>
          <p:cNvPicPr>
            <a:picLocks noChangeAspect="1"/>
          </p:cNvPicPr>
          <p:nvPr userDrawn="1"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7545" y="762000"/>
            <a:ext cx="8219256" cy="1066800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AU" noProof="0" dirty="0" smtClean="0"/>
              <a:t>Click to edit Master title style</a:t>
            </a:r>
            <a:endParaRPr lang="en-US" noProof="0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7545" y="1905000"/>
            <a:ext cx="8219256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AU" noProof="0" dirty="0" smtClean="0"/>
              <a:t>Click to edit Master subtitle style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98077246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5487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678948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1905000"/>
            <a:ext cx="32004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905000"/>
            <a:ext cx="32004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63547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94761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707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C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14282" y="1714488"/>
            <a:ext cx="2603500" cy="485776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FFFFFF"/>
                </a:solidFill>
                <a:latin typeface="Calibri"/>
              </a:defRPr>
            </a:lvl1pPr>
            <a:lvl2pPr>
              <a:defRPr sz="3600">
                <a:solidFill>
                  <a:srgbClr val="FFFFFF"/>
                </a:solidFill>
                <a:latin typeface="Calibri"/>
              </a:defRPr>
            </a:lvl2pPr>
            <a:lvl3pPr>
              <a:defRPr sz="3600">
                <a:solidFill>
                  <a:srgbClr val="FFFFFF"/>
                </a:solidFill>
                <a:latin typeface="Calibri"/>
              </a:defRPr>
            </a:lvl3pPr>
            <a:lvl4pPr>
              <a:defRPr sz="3600">
                <a:solidFill>
                  <a:srgbClr val="FFFFFF"/>
                </a:solidFill>
                <a:latin typeface="Calibri"/>
              </a:defRPr>
            </a:lvl4pPr>
            <a:lvl5pPr>
              <a:defRPr sz="3600">
                <a:solidFill>
                  <a:srgbClr val="FFFFFF"/>
                </a:solidFill>
                <a:latin typeface="Calibri"/>
              </a:defRPr>
            </a:lvl5pPr>
          </a:lstStyle>
          <a:p>
            <a:pPr lvl="0"/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254383" y="1714488"/>
            <a:ext cx="2603500" cy="485776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FFFFFF"/>
                </a:solidFill>
                <a:latin typeface="Calibri"/>
              </a:defRPr>
            </a:lvl1pPr>
            <a:lvl2pPr>
              <a:defRPr sz="3600">
                <a:solidFill>
                  <a:srgbClr val="FFFFFF"/>
                </a:solidFill>
                <a:latin typeface="Calibri"/>
              </a:defRPr>
            </a:lvl2pPr>
            <a:lvl3pPr>
              <a:defRPr sz="3600">
                <a:solidFill>
                  <a:srgbClr val="FFFFFF"/>
                </a:solidFill>
                <a:latin typeface="Calibri"/>
              </a:defRPr>
            </a:lvl3pPr>
            <a:lvl4pPr>
              <a:defRPr sz="3600">
                <a:solidFill>
                  <a:srgbClr val="FFFFFF"/>
                </a:solidFill>
                <a:latin typeface="Calibri"/>
              </a:defRPr>
            </a:lvl4pPr>
            <a:lvl5pPr>
              <a:defRPr sz="3600">
                <a:solidFill>
                  <a:srgbClr val="FFFFFF"/>
                </a:solidFill>
                <a:latin typeface="Calibri"/>
              </a:defRPr>
            </a:lvl5pPr>
          </a:lstStyle>
          <a:p>
            <a:pPr lvl="0"/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6286614" y="1714488"/>
            <a:ext cx="2603500" cy="485776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FFFFFF"/>
                </a:solidFill>
                <a:latin typeface="Calibri"/>
              </a:defRPr>
            </a:lvl1pPr>
            <a:lvl2pPr>
              <a:defRPr sz="3600">
                <a:solidFill>
                  <a:srgbClr val="FFFFFF"/>
                </a:solidFill>
                <a:latin typeface="Calibri"/>
              </a:defRPr>
            </a:lvl2pPr>
            <a:lvl3pPr>
              <a:defRPr sz="3600">
                <a:solidFill>
                  <a:srgbClr val="FFFFFF"/>
                </a:solidFill>
                <a:latin typeface="Calibri"/>
              </a:defRPr>
            </a:lvl3pPr>
            <a:lvl4pPr>
              <a:defRPr sz="3600">
                <a:solidFill>
                  <a:srgbClr val="FFFFFF"/>
                </a:solidFill>
                <a:latin typeface="Calibri"/>
              </a:defRPr>
            </a:lvl4pPr>
            <a:lvl5pPr>
              <a:defRPr sz="3600">
                <a:solidFill>
                  <a:srgbClr val="FFFFFF"/>
                </a:solidFill>
                <a:latin typeface="Calibri"/>
              </a:defRPr>
            </a:lvl5pPr>
          </a:lstStyle>
          <a:p>
            <a:pPr lvl="0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8678976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570675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946821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966079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76438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9900" y="771525"/>
            <a:ext cx="1638300" cy="509587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71525"/>
            <a:ext cx="4762500" cy="509587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25597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ta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7626424" cy="98107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524000"/>
            <a:ext cx="8229600" cy="49530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984658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xplana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2857500"/>
            <a:ext cx="4114800" cy="1143000"/>
          </a:xfrm>
        </p:spPr>
        <p:txBody>
          <a:bodyPr anchor="ctr"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12470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ey Point Sketch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7626424" cy="981075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4339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tx1">
                    <a:tint val="75000"/>
                  </a:schemeClr>
                </a:solidFill>
                <a:latin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2162986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ct I Sketch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145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70413" cy="6859588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A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786313" y="214311"/>
            <a:ext cx="4143404" cy="6429397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FFFFFF"/>
                </a:solidFill>
                <a:latin typeface="Calibri"/>
              </a:defRPr>
            </a:lvl1pPr>
            <a:lvl2pPr>
              <a:defRPr sz="3600">
                <a:solidFill>
                  <a:srgbClr val="FFFFFF"/>
                </a:solidFill>
                <a:latin typeface="Calibri"/>
              </a:defRPr>
            </a:lvl2pPr>
            <a:lvl3pPr>
              <a:defRPr sz="3600">
                <a:solidFill>
                  <a:srgbClr val="FFFFFF"/>
                </a:solidFill>
                <a:latin typeface="Calibri"/>
              </a:defRPr>
            </a:lvl3pPr>
            <a:lvl4pPr>
              <a:defRPr sz="3600">
                <a:solidFill>
                  <a:srgbClr val="FFFFFF"/>
                </a:solidFill>
                <a:latin typeface="Calibri"/>
              </a:defRPr>
            </a:lvl4pPr>
            <a:lvl5pPr>
              <a:defRPr sz="3600">
                <a:solidFill>
                  <a:srgbClr val="FFFFFF"/>
                </a:solidFill>
                <a:latin typeface="Calibri"/>
              </a:defRPr>
            </a:lvl5pPr>
          </a:lstStyle>
          <a:p>
            <a:pPr lvl="0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857500"/>
            <a:ext cx="3811523" cy="1144524"/>
          </a:xfrm>
        </p:spPr>
        <p:txBody>
          <a:bodyPr>
            <a:noAutofit/>
          </a:bodyPr>
          <a:lstStyle>
            <a:lvl1pPr>
              <a:defRPr sz="3600">
                <a:solidFill>
                  <a:srgbClr val="FFFFFF"/>
                </a:solidFill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217479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CTA Sketch">
    <p:bg>
      <p:bgPr>
        <a:solidFill>
          <a:srgbClr val="5F5F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rgbClr val="FFFFFF"/>
                </a:solidFill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39868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Explanation Sketches">
    <p:bg>
      <p:bgPr>
        <a:solidFill>
          <a:srgbClr val="B2B2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87502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Detail Sketch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43195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ct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4489760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C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14282" y="1714488"/>
            <a:ext cx="2603500" cy="485776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FFFFFF"/>
                </a:solidFill>
                <a:latin typeface="Calibri"/>
              </a:defRPr>
            </a:lvl1pPr>
            <a:lvl2pPr>
              <a:defRPr sz="3600">
                <a:solidFill>
                  <a:srgbClr val="FFFFFF"/>
                </a:solidFill>
                <a:latin typeface="Calibri"/>
              </a:defRPr>
            </a:lvl2pPr>
            <a:lvl3pPr>
              <a:defRPr sz="3600">
                <a:solidFill>
                  <a:srgbClr val="FFFFFF"/>
                </a:solidFill>
                <a:latin typeface="Calibri"/>
              </a:defRPr>
            </a:lvl3pPr>
            <a:lvl4pPr>
              <a:defRPr sz="3600">
                <a:solidFill>
                  <a:srgbClr val="FFFFFF"/>
                </a:solidFill>
                <a:latin typeface="Calibri"/>
              </a:defRPr>
            </a:lvl4pPr>
            <a:lvl5pPr>
              <a:defRPr sz="3600">
                <a:solidFill>
                  <a:srgbClr val="FFFFFF"/>
                </a:solidFill>
                <a:latin typeface="Calibri"/>
              </a:defRPr>
            </a:lvl5pPr>
          </a:lstStyle>
          <a:p>
            <a:pPr lvl="0"/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254383" y="1714488"/>
            <a:ext cx="2603500" cy="485776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FFFFFF"/>
                </a:solidFill>
                <a:latin typeface="Calibri"/>
              </a:defRPr>
            </a:lvl1pPr>
            <a:lvl2pPr>
              <a:defRPr sz="3600">
                <a:solidFill>
                  <a:srgbClr val="FFFFFF"/>
                </a:solidFill>
                <a:latin typeface="Calibri"/>
              </a:defRPr>
            </a:lvl2pPr>
            <a:lvl3pPr>
              <a:defRPr sz="3600">
                <a:solidFill>
                  <a:srgbClr val="FFFFFF"/>
                </a:solidFill>
                <a:latin typeface="Calibri"/>
              </a:defRPr>
            </a:lvl3pPr>
            <a:lvl4pPr>
              <a:defRPr sz="3600">
                <a:solidFill>
                  <a:srgbClr val="FFFFFF"/>
                </a:solidFill>
                <a:latin typeface="Calibri"/>
              </a:defRPr>
            </a:lvl4pPr>
            <a:lvl5pPr>
              <a:defRPr sz="3600">
                <a:solidFill>
                  <a:srgbClr val="FFFFFF"/>
                </a:solidFill>
                <a:latin typeface="Calibri"/>
              </a:defRPr>
            </a:lvl5pPr>
          </a:lstStyle>
          <a:p>
            <a:pPr lvl="0"/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6286614" y="1714488"/>
            <a:ext cx="2603500" cy="485776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FFFFFF"/>
                </a:solidFill>
                <a:latin typeface="Calibri"/>
              </a:defRPr>
            </a:lvl1pPr>
            <a:lvl2pPr>
              <a:defRPr sz="3600">
                <a:solidFill>
                  <a:srgbClr val="FFFFFF"/>
                </a:solidFill>
                <a:latin typeface="Calibri"/>
              </a:defRPr>
            </a:lvl2pPr>
            <a:lvl3pPr>
              <a:defRPr sz="3600">
                <a:solidFill>
                  <a:srgbClr val="FFFFFF"/>
                </a:solidFill>
                <a:latin typeface="Calibri"/>
              </a:defRPr>
            </a:lvl3pPr>
            <a:lvl4pPr>
              <a:defRPr sz="3600">
                <a:solidFill>
                  <a:srgbClr val="FFFFFF"/>
                </a:solidFill>
                <a:latin typeface="Calibri"/>
              </a:defRPr>
            </a:lvl4pPr>
            <a:lvl5pPr>
              <a:defRPr sz="3600">
                <a:solidFill>
                  <a:srgbClr val="FFFFFF"/>
                </a:solidFill>
                <a:latin typeface="Calibri"/>
              </a:defRPr>
            </a:lvl5pPr>
          </a:lstStyle>
          <a:p>
            <a:pPr lvl="0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837263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70413" cy="6859588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AU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786313" y="214311"/>
            <a:ext cx="4143404" cy="6429397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FFFFFF"/>
                </a:solidFill>
                <a:latin typeface="Calibri"/>
              </a:defRPr>
            </a:lvl1pPr>
            <a:lvl2pPr>
              <a:defRPr sz="3600">
                <a:solidFill>
                  <a:srgbClr val="FFFFFF"/>
                </a:solidFill>
                <a:latin typeface="Calibri"/>
              </a:defRPr>
            </a:lvl2pPr>
            <a:lvl3pPr>
              <a:defRPr sz="3600">
                <a:solidFill>
                  <a:srgbClr val="FFFFFF"/>
                </a:solidFill>
                <a:latin typeface="Calibri"/>
              </a:defRPr>
            </a:lvl3pPr>
            <a:lvl4pPr>
              <a:defRPr sz="3600">
                <a:solidFill>
                  <a:srgbClr val="FFFFFF"/>
                </a:solidFill>
                <a:latin typeface="Calibri"/>
              </a:defRPr>
            </a:lvl4pPr>
            <a:lvl5pPr>
              <a:defRPr sz="3600">
                <a:solidFill>
                  <a:srgbClr val="FFFFFF"/>
                </a:solidFill>
                <a:latin typeface="Calibri"/>
              </a:defRPr>
            </a:lvl5pPr>
          </a:lstStyle>
          <a:p>
            <a:pPr lvl="0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857500"/>
            <a:ext cx="3811523" cy="1144524"/>
          </a:xfrm>
        </p:spPr>
        <p:txBody>
          <a:bodyPr>
            <a:noAutofit/>
          </a:bodyPr>
          <a:lstStyle>
            <a:lvl1pPr>
              <a:defRPr sz="3600">
                <a:solidFill>
                  <a:srgbClr val="FFFFFF"/>
                </a:solidFill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711623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492896"/>
            <a:ext cx="3682752" cy="1872208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Key Point Headline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468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0" y="0"/>
            <a:ext cx="4572000" cy="6858000"/>
          </a:xfrm>
          <a:noFill/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348880"/>
            <a:ext cx="3754760" cy="216024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Explanation Headline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99523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TA Sketch"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2162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Detail Headline</a:t>
            </a:r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67544" y="1773238"/>
            <a:ext cx="8281169" cy="46085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AU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A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608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DD2FA24-E0A4-DC41-9CF6-5DCD0353DCA9}" type="slidenum">
              <a:rPr lang="en-US">
                <a:latin typeface="Arial"/>
                <a:cs typeface="Arial"/>
              </a:rPr>
              <a:pPr>
                <a:defRPr/>
              </a:pPr>
              <a:t>‹#›</a:t>
            </a:fld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756439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Point Sketch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5888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xplanation Sketch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9862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tail Sketch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0123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ct I Sketch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243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05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66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A093A-4765-4F7A-B0F1-5B1D8CAF111A}" type="datetimeFigureOut">
              <a:rPr lang="en-AU" smtClean="0">
                <a:solidFill>
                  <a:srgbClr val="404040">
                    <a:tint val="75000"/>
                  </a:srgbClr>
                </a:solidFill>
              </a:rPr>
              <a:pPr/>
              <a:t>8/09/2016</a:t>
            </a:fld>
            <a:endParaRPr lang="en-AU" dirty="0">
              <a:solidFill>
                <a:srgbClr val="40404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srgbClr val="40404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D535A-C73C-48B0-8917-D188DDA2CB8C}" type="slidenum">
              <a:rPr lang="en-AU" smtClean="0">
                <a:solidFill>
                  <a:srgbClr val="404040">
                    <a:tint val="75000"/>
                  </a:srgbClr>
                </a:solidFill>
              </a:rPr>
              <a:pPr/>
              <a:t>‹#›</a:t>
            </a:fld>
            <a:endParaRPr lang="en-AU" dirty="0">
              <a:solidFill>
                <a:srgbClr val="40404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2499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etai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10800000">
            <a:off x="0" y="6553200"/>
            <a:ext cx="9144000" cy="3048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533400"/>
            <a:ext cx="7580376" cy="1042416"/>
          </a:xfrm>
        </p:spPr>
        <p:txBody>
          <a:bodyPr anchor="ctr" anchorCtr="0">
            <a:noAutofit/>
          </a:bodyPr>
          <a:lstStyle>
            <a:lvl1pPr algn="ctr">
              <a:defRPr sz="3200" b="0" cap="none" baseline="0">
                <a:solidFill>
                  <a:srgbClr val="800000"/>
                </a:solidFill>
                <a:effectLst/>
              </a:defRPr>
            </a:lvl1pPr>
          </a:lstStyle>
          <a:p>
            <a:r>
              <a:rPr lang="en-US" dirty="0" smtClean="0"/>
              <a:t>Click to edit Detail headline</a:t>
            </a:r>
            <a:endParaRPr dirty="0"/>
          </a:p>
        </p:txBody>
      </p:sp>
      <p:sp>
        <p:nvSpPr>
          <p:cNvPr id="12" name="Freeform 11"/>
          <p:cNvSpPr/>
          <p:nvPr userDrawn="1"/>
        </p:nvSpPr>
        <p:spPr>
          <a:xfrm>
            <a:off x="7315200" y="6528816"/>
            <a:ext cx="325526" cy="310896"/>
          </a:xfrm>
          <a:custGeom>
            <a:avLst/>
            <a:gdLst>
              <a:gd name="connsiteX0" fmla="*/ 0 w 325526"/>
              <a:gd name="connsiteY0" fmla="*/ 21946 h 310896"/>
              <a:gd name="connsiteX1" fmla="*/ 325526 w 325526"/>
              <a:gd name="connsiteY1" fmla="*/ 310896 h 310896"/>
              <a:gd name="connsiteX2" fmla="*/ 288950 w 325526"/>
              <a:gd name="connsiteY2" fmla="*/ 0 h 310896"/>
              <a:gd name="connsiteX3" fmla="*/ 0 w 325526"/>
              <a:gd name="connsiteY3" fmla="*/ 21946 h 310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526" h="310896">
                <a:moveTo>
                  <a:pt x="0" y="21946"/>
                </a:moveTo>
                <a:lnTo>
                  <a:pt x="325526" y="310896"/>
                </a:lnTo>
                <a:lnTo>
                  <a:pt x="288950" y="0"/>
                </a:lnTo>
                <a:lnTo>
                  <a:pt x="0" y="2194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016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28600" y="2857500"/>
            <a:ext cx="4114800" cy="1143000"/>
          </a:xfrm>
        </p:spPr>
        <p:txBody>
          <a:bodyPr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8874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xplana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2857500"/>
            <a:ext cx="4114800" cy="1143000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14290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581FFC3-C5B6-214B-A255-840E790115A1}" type="slidenum">
              <a:rPr lang="en-US">
                <a:latin typeface="Arial"/>
                <a:cs typeface="Arial"/>
              </a:rPr>
              <a:pPr>
                <a:defRPr/>
              </a:pPr>
              <a:t>‹#›</a:t>
            </a:fld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229435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ta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524000"/>
            <a:ext cx="8229600" cy="49530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89302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ct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524000"/>
            <a:ext cx="8229600" cy="49530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535316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44952" cy="6858000"/>
          </a:xfrm>
          <a:ln>
            <a:noFill/>
          </a:ln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049524" y="0"/>
            <a:ext cx="3044952" cy="6858000"/>
          </a:xfrm>
          <a:ln>
            <a:noFill/>
          </a:ln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099048" y="0"/>
            <a:ext cx="3044952" cy="6858000"/>
          </a:xfrm>
          <a:ln>
            <a:noFill/>
          </a:ln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7304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Point Sketch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0922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xplanation Sketch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4043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tail Sketch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7869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ct I Sketch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7840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342584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54190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baseline="-25000">
                <a:cs typeface="Arial" charset="0"/>
              </a:defRPr>
            </a:lvl1pPr>
          </a:lstStyle>
          <a:p>
            <a:pPr>
              <a:defRPr/>
            </a:pPr>
            <a:fld id="{894A5045-FC97-6347-A4D6-17E848211F82}" type="datetimeFigureOut">
              <a:rPr lang="en-US"/>
              <a:pPr>
                <a:defRPr/>
              </a:pPr>
              <a:t>9/8/16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baseline="-250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baseline="-25000">
                <a:cs typeface="Arial" charset="0"/>
              </a:defRPr>
            </a:lvl1pPr>
          </a:lstStyle>
          <a:p>
            <a:pPr>
              <a:defRPr/>
            </a:pPr>
            <a:fld id="{003D5528-B9AC-3040-8A3A-491792154D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0647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5503C4A-FD30-B441-8475-4C7E52D60AB3}" type="slidenum">
              <a:rPr lang="en-US">
                <a:latin typeface="Arial"/>
                <a:cs typeface="Arial"/>
              </a:rPr>
              <a:pPr>
                <a:defRPr/>
              </a:pPr>
              <a:t>‹#›</a:t>
            </a:fld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332846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66228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T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0" y="0"/>
            <a:ext cx="4570413" cy="68595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2857500"/>
            <a:ext cx="38115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5" name="Content Placeholder 11"/>
          <p:cNvSpPr>
            <a:spLocks noGrp="1"/>
          </p:cNvSpPr>
          <p:nvPr>
            <p:ph sz="quarter" idx="10"/>
          </p:nvPr>
        </p:nvSpPr>
        <p:spPr>
          <a:xfrm>
            <a:off x="4786314" y="214312"/>
            <a:ext cx="4143404" cy="1857366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11"/>
          <p:cNvSpPr>
            <a:spLocks noGrp="1"/>
          </p:cNvSpPr>
          <p:nvPr>
            <p:ph sz="quarter" idx="11"/>
          </p:nvPr>
        </p:nvSpPr>
        <p:spPr>
          <a:xfrm>
            <a:off x="4786314" y="2500328"/>
            <a:ext cx="4143404" cy="1857366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11"/>
          <p:cNvSpPr>
            <a:spLocks noGrp="1"/>
          </p:cNvSpPr>
          <p:nvPr>
            <p:ph sz="quarter" idx="12"/>
          </p:nvPr>
        </p:nvSpPr>
        <p:spPr>
          <a:xfrm>
            <a:off x="4786314" y="4786322"/>
            <a:ext cx="4143404" cy="1857366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21949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0"/>
            <a:ext cx="4570413" cy="6859588"/>
          </a:xfrm>
          <a:prstGeom prst="rect">
            <a:avLst/>
          </a:prstGeom>
          <a:solidFill>
            <a:schemeClr val="accent3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2857500"/>
            <a:ext cx="38115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4" name="Content Placeholder 11"/>
          <p:cNvSpPr>
            <a:spLocks noGrp="1"/>
          </p:cNvSpPr>
          <p:nvPr>
            <p:ph sz="quarter" idx="10"/>
          </p:nvPr>
        </p:nvSpPr>
        <p:spPr>
          <a:xfrm>
            <a:off x="4786314" y="214312"/>
            <a:ext cx="4143404" cy="6429398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7626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lana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0"/>
            <a:ext cx="4570413" cy="6859588"/>
          </a:xfrm>
          <a:prstGeom prst="rect">
            <a:avLst/>
          </a:prstGeom>
          <a:solidFill>
            <a:schemeClr val="accent5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2857500"/>
            <a:ext cx="38115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5" name="Content Placeholder 11"/>
          <p:cNvSpPr>
            <a:spLocks noGrp="1"/>
          </p:cNvSpPr>
          <p:nvPr>
            <p:ph sz="quarter" idx="10"/>
          </p:nvPr>
        </p:nvSpPr>
        <p:spPr>
          <a:xfrm>
            <a:off x="4786314" y="214312"/>
            <a:ext cx="4143404" cy="6429398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73719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i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11"/>
          <p:cNvSpPr>
            <a:spLocks noGrp="1"/>
          </p:cNvSpPr>
          <p:nvPr>
            <p:ph sz="quarter" idx="10"/>
          </p:nvPr>
        </p:nvSpPr>
        <p:spPr>
          <a:xfrm>
            <a:off x="455613" y="1714488"/>
            <a:ext cx="8231187" cy="4857762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85157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 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11"/>
          <p:cNvSpPr>
            <a:spLocks noGrp="1"/>
          </p:cNvSpPr>
          <p:nvPr>
            <p:ph sz="quarter" idx="10"/>
          </p:nvPr>
        </p:nvSpPr>
        <p:spPr>
          <a:xfrm>
            <a:off x="455613" y="1714488"/>
            <a:ext cx="8231187" cy="4857762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55577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F47-72A9-244F-9543-964B585316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9E51-4AC6-9149-A920-EC4C421C0E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80539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F47-72A9-244F-9543-964B585316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9E51-4AC6-9149-A920-EC4C421C0E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32469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F47-72A9-244F-9543-964B585316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9E51-4AC6-9149-A920-EC4C421C0E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96458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F47-72A9-244F-9543-964B585316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9E51-4AC6-9149-A920-EC4C421C0E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5485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E622F4B-3242-274F-BAEF-AE8EB5C96B55}" type="slidenum">
              <a:rPr lang="en-US">
                <a:latin typeface="Arial"/>
                <a:cs typeface="Arial"/>
              </a:rPr>
              <a:pPr>
                <a:defRPr/>
              </a:pPr>
              <a:t>‹#›</a:t>
            </a:fld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597413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F47-72A9-244F-9543-964B585316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9E51-4AC6-9149-A920-EC4C421C0E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38191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F47-72A9-244F-9543-964B585316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9E51-4AC6-9149-A920-EC4C421C0E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4753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F47-72A9-244F-9543-964B585316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9E51-4AC6-9149-A920-EC4C421C0E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35510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F47-72A9-244F-9543-964B585316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9E51-4AC6-9149-A920-EC4C421C0E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42204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F47-72A9-244F-9543-964B585316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9E51-4AC6-9149-A920-EC4C421C0E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39010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F47-72A9-244F-9543-964B585316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9E51-4AC6-9149-A920-EC4C421C0E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14714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F47-72A9-244F-9543-964B585316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9E51-4AC6-9149-A920-EC4C421C0E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76568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xplana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2857500"/>
            <a:ext cx="4114800" cy="1143000"/>
          </a:xfrm>
        </p:spPr>
        <p:txBody>
          <a:bodyPr anchor="ctr"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70171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44952" cy="6858000"/>
          </a:xfrm>
          <a:ln>
            <a:noFill/>
          </a:ln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049524" y="0"/>
            <a:ext cx="3044952" cy="6858000"/>
          </a:xfrm>
          <a:ln>
            <a:noFill/>
          </a:ln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099048" y="0"/>
            <a:ext cx="3044952" cy="6858000"/>
          </a:xfrm>
          <a:ln>
            <a:noFill/>
          </a:ln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2301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ta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7626424" cy="98107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524000"/>
            <a:ext cx="8229600" cy="49530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4654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9F9BA01-7E5D-C143-A17D-3EC4DC2AE1C3}" type="slidenum">
              <a:rPr lang="en-US">
                <a:latin typeface="Arial"/>
                <a:cs typeface="Arial"/>
              </a:rPr>
              <a:pPr>
                <a:defRPr/>
              </a:pPr>
              <a:t>‹#›</a:t>
            </a:fld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205173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ey Point Sketch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7626424" cy="981075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1111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T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IPWEAbackgrd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9996"/>
          <a:stretch/>
        </p:blipFill>
        <p:spPr>
          <a:xfrm>
            <a:off x="0" y="0"/>
            <a:ext cx="4572000" cy="6857543"/>
          </a:xfrm>
          <a:prstGeom prst="rect">
            <a:avLst/>
          </a:prstGeom>
        </p:spPr>
      </p:pic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2857500"/>
            <a:ext cx="38115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5" name="Content Placeholder 11"/>
          <p:cNvSpPr>
            <a:spLocks noGrp="1"/>
          </p:cNvSpPr>
          <p:nvPr>
            <p:ph sz="quarter" idx="10"/>
          </p:nvPr>
        </p:nvSpPr>
        <p:spPr>
          <a:xfrm>
            <a:off x="4786314" y="214312"/>
            <a:ext cx="4143404" cy="1857366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11"/>
          <p:cNvSpPr>
            <a:spLocks noGrp="1"/>
          </p:cNvSpPr>
          <p:nvPr>
            <p:ph sz="quarter" idx="11"/>
          </p:nvPr>
        </p:nvSpPr>
        <p:spPr>
          <a:xfrm>
            <a:off x="4786314" y="2500328"/>
            <a:ext cx="4143404" cy="1857366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11"/>
          <p:cNvSpPr>
            <a:spLocks noGrp="1"/>
          </p:cNvSpPr>
          <p:nvPr>
            <p:ph sz="quarter" idx="12"/>
          </p:nvPr>
        </p:nvSpPr>
        <p:spPr>
          <a:xfrm>
            <a:off x="4786314" y="4786322"/>
            <a:ext cx="4143404" cy="1857366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6443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ED7ADCE-3931-BE4F-90CB-D7B13D7C2D08}" type="slidenum">
              <a:rPr lang="en-US">
                <a:latin typeface="Arial"/>
                <a:cs typeface="Arial"/>
              </a:rPr>
              <a:pPr>
                <a:defRPr/>
              </a:pPr>
              <a:t>‹#›</a:t>
            </a:fld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01037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F284C73-CFFB-F947-89AA-5975FAC01D40}" type="slidenum">
              <a:rPr lang="en-US">
                <a:latin typeface="Arial"/>
                <a:cs typeface="Arial"/>
              </a:rPr>
              <a:pPr>
                <a:defRPr/>
              </a:pPr>
              <a:t>‹#›</a:t>
            </a:fld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82333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EF71FD7-F13E-DE49-8303-6EC1254D9844}" type="slidenum">
              <a:rPr lang="en-US">
                <a:latin typeface="Arial"/>
                <a:cs typeface="Arial"/>
              </a:rPr>
              <a:pPr>
                <a:defRPr/>
              </a:pPr>
              <a:t>‹#›</a:t>
            </a:fld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74012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FE79CF1-9066-B74E-946A-CF7EF7D3195C}" type="slidenum">
              <a:rPr lang="en-US">
                <a:latin typeface="Arial"/>
                <a:cs typeface="Arial"/>
              </a:rPr>
              <a:pPr>
                <a:defRPr/>
              </a:pPr>
              <a:t>‹#›</a:t>
            </a:fld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85055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C5953A4-354B-BF46-87C8-D539FE21F7D0}" type="slidenum">
              <a:rPr lang="en-US">
                <a:latin typeface="Arial"/>
                <a:cs typeface="Arial"/>
              </a:rPr>
              <a:pPr>
                <a:defRPr/>
              </a:pPr>
              <a:t>‹#›</a:t>
            </a:fld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60089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C7185BA-AC1C-9F49-9337-6777A597EC87}" type="slidenum">
              <a:rPr lang="en-US">
                <a:latin typeface="Arial"/>
                <a:cs typeface="Arial"/>
              </a:rPr>
              <a:pPr>
                <a:defRPr/>
              </a:pPr>
              <a:t>‹#›</a:t>
            </a:fld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23285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82195D5-A190-B74D-9A49-D9DF5E110D56}" type="slidenum">
              <a:rPr lang="en-US">
                <a:latin typeface="Arial"/>
                <a:cs typeface="Arial"/>
              </a:rPr>
              <a:pPr>
                <a:defRPr/>
              </a:pPr>
              <a:t>‹#›</a:t>
            </a:fld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67890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28600" y="2857500"/>
            <a:ext cx="4114800" cy="1143000"/>
          </a:xfrm>
        </p:spPr>
        <p:txBody>
          <a:bodyPr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665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xplana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2857500"/>
            <a:ext cx="4114800" cy="1143000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3010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ta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524000"/>
            <a:ext cx="8229600" cy="49530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5615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0"/>
            <a:ext cx="4570413" cy="6859588"/>
          </a:xfrm>
          <a:prstGeom prst="rect">
            <a:avLst/>
          </a:prstGeom>
          <a:solidFill>
            <a:schemeClr val="accent3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  <a:latin typeface="Calibri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2857500"/>
            <a:ext cx="38115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4" name="Content Placeholder 11"/>
          <p:cNvSpPr>
            <a:spLocks noGrp="1"/>
          </p:cNvSpPr>
          <p:nvPr>
            <p:ph sz="quarter" idx="10"/>
          </p:nvPr>
        </p:nvSpPr>
        <p:spPr>
          <a:xfrm>
            <a:off x="4786314" y="214312"/>
            <a:ext cx="4143404" cy="6429398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04224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ct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524000"/>
            <a:ext cx="8229600" cy="49530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52393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44952" cy="6858000"/>
          </a:xfrm>
          <a:ln>
            <a:noFill/>
          </a:ln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049524" y="0"/>
            <a:ext cx="3044952" cy="6858000"/>
          </a:xfrm>
          <a:ln>
            <a:noFill/>
          </a:ln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099048" y="0"/>
            <a:ext cx="3044952" cy="6858000"/>
          </a:xfrm>
          <a:ln>
            <a:noFill/>
          </a:ln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888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Point Sketch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1176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xplanation Sketch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0108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tail Sketch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691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ct I Sketch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6351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85504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4034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baseline="-25000">
                <a:cs typeface="Arial" charset="0"/>
              </a:defRPr>
            </a:lvl1pPr>
          </a:lstStyle>
          <a:p>
            <a:pPr>
              <a:defRPr/>
            </a:pPr>
            <a:fld id="{894A5045-FC97-6347-A4D6-17E848211F82}" type="datetimeFigureOut">
              <a:rPr lang="en-US">
                <a:latin typeface="Calibri"/>
              </a:rPr>
              <a:pPr>
                <a:defRPr/>
              </a:pPr>
              <a:t>9/8/16</a:t>
            </a:fld>
            <a:endParaRPr lang="en-US"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baseline="-25000">
                <a:cs typeface="Arial" charset="0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baseline="-25000">
                <a:cs typeface="Arial" charset="0"/>
              </a:defRPr>
            </a:lvl1pPr>
          </a:lstStyle>
          <a:p>
            <a:pPr>
              <a:defRPr/>
            </a:pPr>
            <a:fld id="{003D5528-B9AC-3040-8A3A-491792154DCB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79273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PWEA large bkgrnd 02.jpg" descr="/Users/JC/Desktop/IPWEA large bkgrnd 02.jpg"/>
          <p:cNvPicPr>
            <a:picLocks noChangeAspect="1"/>
          </p:cNvPicPr>
          <p:nvPr userDrawn="1"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7545" y="762000"/>
            <a:ext cx="8219256" cy="1066800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AU" noProof="0" dirty="0" smtClean="0"/>
              <a:t>Click to edit Master title style</a:t>
            </a:r>
            <a:endParaRPr lang="en-US" noProof="0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7545" y="1905000"/>
            <a:ext cx="8219256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AU" noProof="0" dirty="0" smtClean="0"/>
              <a:t>Click to edit Master subtitle style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187097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lana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0"/>
            <a:ext cx="4570413" cy="6859588"/>
          </a:xfrm>
          <a:prstGeom prst="rect">
            <a:avLst/>
          </a:prstGeom>
          <a:solidFill>
            <a:schemeClr val="accent5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  <a:latin typeface="Calibri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2857500"/>
            <a:ext cx="38115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5" name="Content Placeholder 11"/>
          <p:cNvSpPr>
            <a:spLocks noGrp="1"/>
          </p:cNvSpPr>
          <p:nvPr>
            <p:ph sz="quarter" idx="10"/>
          </p:nvPr>
        </p:nvSpPr>
        <p:spPr>
          <a:xfrm>
            <a:off x="4786314" y="214312"/>
            <a:ext cx="4143404" cy="6429398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2" name="Picture 1" descr="greyIPWEAbackgrd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0003"/>
          <a:stretch/>
        </p:blipFill>
        <p:spPr>
          <a:xfrm>
            <a:off x="0" y="0"/>
            <a:ext cx="4572000" cy="685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215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0449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53547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1905000"/>
            <a:ext cx="32004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905000"/>
            <a:ext cx="32004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563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4347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3511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568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15981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2824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0457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9900" y="771525"/>
            <a:ext cx="1638300" cy="509587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71525"/>
            <a:ext cx="4762500" cy="509587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779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i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11"/>
          <p:cNvSpPr>
            <a:spLocks noGrp="1"/>
          </p:cNvSpPr>
          <p:nvPr>
            <p:ph sz="quarter" idx="10"/>
          </p:nvPr>
        </p:nvSpPr>
        <p:spPr>
          <a:xfrm>
            <a:off x="455613" y="1714488"/>
            <a:ext cx="8231187" cy="4857762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38566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ta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7626424" cy="98107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524000"/>
            <a:ext cx="8229600" cy="49530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4166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ey Point Sketch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7626424" cy="981075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108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Point Sketch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8216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xplanation Sketch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2062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tail Sketch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5593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ct I Sketch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620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920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161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PWEA large bkgrnd 02.jpg" descr="/Users/JC/Desktop/IPWEA large bkgrnd 02.jpg"/>
          <p:cNvPicPr>
            <a:picLocks noChangeAspect="1"/>
          </p:cNvPicPr>
          <p:nvPr userDrawn="1"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14525" y="762000"/>
            <a:ext cx="6772275" cy="1066800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AU" noProof="0" smtClean="0"/>
              <a:t>Click to edit Master title style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14525" y="1905000"/>
            <a:ext cx="6772275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AU" noProof="0" smtClean="0"/>
              <a:t>Click to edit Master subtitle style</a:t>
            </a:r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5124211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027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 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11"/>
          <p:cNvSpPr>
            <a:spLocks noGrp="1"/>
          </p:cNvSpPr>
          <p:nvPr>
            <p:ph sz="quarter" idx="10"/>
          </p:nvPr>
        </p:nvSpPr>
        <p:spPr>
          <a:xfrm>
            <a:off x="455613" y="1714488"/>
            <a:ext cx="8231187" cy="4857762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89701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45304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1905000"/>
            <a:ext cx="32004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905000"/>
            <a:ext cx="32004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34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6121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715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548680"/>
            <a:ext cx="6477000" cy="981075"/>
          </a:xfrm>
        </p:spPr>
        <p:txBody>
          <a:bodyPr/>
          <a:lstStyle>
            <a:lvl1pPr algn="ctr">
              <a:lnSpc>
                <a:spcPct val="90000"/>
              </a:lnSpc>
              <a:defRPr sz="3600"/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4647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8709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3250704" cy="5400600"/>
          </a:xfrm>
        </p:spPr>
        <p:txBody>
          <a:bodyPr anchor="ctr" anchorCtr="0"/>
          <a:lstStyle>
            <a:lvl1pPr algn="l">
              <a:lnSpc>
                <a:spcPct val="90000"/>
              </a:lnSpc>
              <a:defRPr sz="3600" b="1"/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9952" y="548681"/>
            <a:ext cx="4546848" cy="54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7890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05379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8848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9900" y="771525"/>
            <a:ext cx="1638300" cy="509587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71525"/>
            <a:ext cx="4762500" cy="509587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618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785926"/>
            <a:ext cx="8215370" cy="46434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0334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F47-72A9-244F-9543-964B585316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9E51-4AC6-9149-A920-EC4C421C0E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5300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F47-72A9-244F-9543-964B585316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9E51-4AC6-9149-A920-EC4C421C0E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3633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F47-72A9-244F-9543-964B585316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9E51-4AC6-9149-A920-EC4C421C0E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4867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F47-72A9-244F-9543-964B585316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9E51-4AC6-9149-A920-EC4C421C0E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5181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F47-72A9-244F-9543-964B585316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9E51-4AC6-9149-A920-EC4C421C0E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007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F47-72A9-244F-9543-964B585316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9E51-4AC6-9149-A920-EC4C421C0E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022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F47-72A9-244F-9543-964B585316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9E51-4AC6-9149-A920-EC4C421C0E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4934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F47-72A9-244F-9543-964B585316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9E51-4AC6-9149-A920-EC4C421C0E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2435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F47-72A9-244F-9543-964B585316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9E51-4AC6-9149-A920-EC4C421C0E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5974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F47-72A9-244F-9543-964B585316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9E51-4AC6-9149-A920-EC4C421C0E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88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05A48A-76A0-4C75-A6B7-05734E6E4C58}" type="datetime1">
              <a:rPr lang="en-AU" smtClean="0"/>
              <a:t>8/09/2016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59746"/>
            <a:ext cx="755576" cy="298254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+mn-lt"/>
              </a:defRPr>
            </a:lvl1pPr>
          </a:lstStyle>
          <a:p>
            <a:fld id="{68A22383-0978-4BD4-B360-06D2179DD3FB}" type="slidenum">
              <a:rPr lang="en-AU" smtClean="0"/>
              <a:pPr/>
              <a:t>‹#›</a:t>
            </a:fld>
            <a:endParaRPr lang="en-A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0492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F47-72A9-244F-9543-964B585316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9E51-4AC6-9149-A920-EC4C421C0E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7923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ey Point Sketch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7626424" cy="981075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415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2E1FB055-844A-4C7F-ADD9-8893866AD082}" type="datetime1">
              <a:rPr lang="en-AU" sz="240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8/09/2016</a:t>
            </a:fld>
            <a:endParaRPr lang="en-AU" sz="24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z="24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59746"/>
            <a:ext cx="755576" cy="298254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+mn-lt"/>
              </a:defRPr>
            </a:lvl1pPr>
          </a:lstStyle>
          <a:p>
            <a:fld id="{68A22383-0978-4BD4-B360-06D2179DD3FB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06976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6ECEC597-399C-40FE-9228-73FC9156BEA8}" type="datetime1">
              <a:rPr lang="en-AU" sz="240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8/09/2016</a:t>
            </a:fld>
            <a:endParaRPr lang="en-AU" sz="24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z="24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0" y="6559746"/>
            <a:ext cx="755576" cy="29825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defTabSz="914400"/>
            <a:fld id="{68A22383-0978-4BD4-B360-06D2179DD3FB}" type="slidenum">
              <a:rPr lang="en-AU" smtClean="0">
                <a:solidFill>
                  <a:prstClr val="black"/>
                </a:solidFill>
              </a:rPr>
              <a:pPr defTabSz="914400"/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35710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1BFBF3C5-26C4-4274-AA9A-A3EBE3B8ABB5}" type="datetime1">
              <a:rPr lang="en-AU" sz="240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8/09/2016</a:t>
            </a:fld>
            <a:endParaRPr lang="en-AU" sz="24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z="24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0" y="6559746"/>
            <a:ext cx="755576" cy="29825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defTabSz="914400"/>
            <a:fld id="{68A22383-0978-4BD4-B360-06D2179DD3FB}" type="slidenum">
              <a:rPr lang="en-AU" smtClean="0">
                <a:solidFill>
                  <a:prstClr val="black"/>
                </a:solidFill>
              </a:rPr>
              <a:pPr defTabSz="914400"/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51320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8385AE05-98D2-408D-8A20-5A8BB2B76D76}" type="datetime1">
              <a:rPr lang="en-AU" sz="240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8/09/2016</a:t>
            </a:fld>
            <a:endParaRPr lang="en-AU" sz="24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z="24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59746"/>
            <a:ext cx="755576" cy="298254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+mn-lt"/>
              </a:defRPr>
            </a:lvl1pPr>
          </a:lstStyle>
          <a:p>
            <a:fld id="{68A22383-0978-4BD4-B360-06D2179DD3FB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48064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07545805-243A-49B2-8173-11AAAE9442CD}" type="datetime1">
              <a:rPr lang="en-AU" sz="240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8/09/2016</a:t>
            </a:fld>
            <a:endParaRPr lang="en-AU" sz="24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z="24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559746"/>
            <a:ext cx="755576" cy="298254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+mn-lt"/>
              </a:defRPr>
            </a:lvl1pPr>
          </a:lstStyle>
          <a:p>
            <a:fld id="{68A22383-0978-4BD4-B360-06D2179DD3FB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90006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4F05A48A-76A0-4C75-A6B7-05734E6E4C58}" type="datetime1">
              <a:rPr lang="en-AU" sz="240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8/09/2016</a:t>
            </a:fld>
            <a:endParaRPr lang="en-AU" sz="24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z="24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59746"/>
            <a:ext cx="755576" cy="298254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+mn-lt"/>
              </a:defRPr>
            </a:lvl1pPr>
          </a:lstStyle>
          <a:p>
            <a:fld id="{68A22383-0978-4BD4-B360-06D2179DD3FB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9908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70DA4D5B-EA84-43BD-8E5D-65F01F554EEC}" type="datetime1">
              <a:rPr lang="en-AU" sz="240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8/09/2016</a:t>
            </a:fld>
            <a:endParaRPr lang="en-AU" sz="24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z="24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0" y="6559746"/>
            <a:ext cx="755576" cy="29825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defTabSz="914400"/>
            <a:fld id="{68A22383-0978-4BD4-B360-06D2179DD3FB}" type="slidenum">
              <a:rPr lang="en-AU" smtClean="0">
                <a:solidFill>
                  <a:prstClr val="black"/>
                </a:solidFill>
              </a:rPr>
              <a:pPr defTabSz="914400"/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95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924E47A6-A76D-49A5-9578-B0E389E4882D}" type="datetime1">
              <a:rPr lang="en-AU" sz="240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8/09/2016</a:t>
            </a:fld>
            <a:endParaRPr lang="en-AU" sz="24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z="24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0" y="6559746"/>
            <a:ext cx="755576" cy="29825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defTabSz="914400"/>
            <a:fld id="{68A22383-0978-4BD4-B360-06D2179DD3FB}" type="slidenum">
              <a:rPr lang="en-AU" smtClean="0">
                <a:solidFill>
                  <a:prstClr val="black"/>
                </a:solidFill>
              </a:rPr>
              <a:pPr defTabSz="914400"/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2282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tx1">
                    <a:tint val="75000"/>
                  </a:schemeClr>
                </a:solidFill>
                <a:latin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3549011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CFDE5AE1-DAAC-4267-8D28-0D1C39D641E7}" type="datetime1">
              <a:rPr lang="en-AU" sz="240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8/09/2016</a:t>
            </a:fld>
            <a:endParaRPr lang="en-AU" sz="24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z="24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0" y="6559746"/>
            <a:ext cx="755576" cy="29825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defTabSz="914400"/>
            <a:fld id="{68A22383-0978-4BD4-B360-06D2179DD3FB}" type="slidenum">
              <a:rPr lang="en-AU" smtClean="0">
                <a:solidFill>
                  <a:prstClr val="black"/>
                </a:solidFill>
              </a:rPr>
              <a:pPr defTabSz="914400"/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017169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780634B9-2769-48EB-9148-1C4023AC7921}" type="datetime1">
              <a:rPr lang="en-AU" sz="240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8/09/2016</a:t>
            </a:fld>
            <a:endParaRPr lang="en-AU" sz="24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z="24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0" y="6559746"/>
            <a:ext cx="755576" cy="29825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defTabSz="914400"/>
            <a:fld id="{68A22383-0978-4BD4-B360-06D2179DD3FB}" type="slidenum">
              <a:rPr lang="en-AU" smtClean="0">
                <a:solidFill>
                  <a:prstClr val="black"/>
                </a:solidFill>
              </a:rPr>
              <a:pPr defTabSz="914400"/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051612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012AB335-C4A7-419D-B633-D81C5B67E2B8}" type="datetime1">
              <a:rPr lang="en-AU" sz="240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8/09/2016</a:t>
            </a:fld>
            <a:endParaRPr lang="en-AU" sz="24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z="24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0" y="6559746"/>
            <a:ext cx="755576" cy="29825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defTabSz="914400"/>
            <a:fld id="{68A22383-0978-4BD4-B360-06D2179DD3FB}" type="slidenum">
              <a:rPr lang="en-AU" smtClean="0">
                <a:solidFill>
                  <a:prstClr val="black"/>
                </a:solidFill>
              </a:rPr>
              <a:pPr defTabSz="914400"/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37556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563" y="228600"/>
            <a:ext cx="8323262" cy="129063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36563" y="1597025"/>
            <a:ext cx="4084637" cy="5016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3600" y="1597025"/>
            <a:ext cx="4086225" cy="5016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59096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563" y="228600"/>
            <a:ext cx="8323262" cy="129063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36563" y="1597025"/>
            <a:ext cx="8323262" cy="50165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7063642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2E1FB055-844A-4C7F-ADD9-8893866AD082}" type="datetime1">
              <a:rPr lang="en-AU" sz="240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8/09/2016</a:t>
            </a:fld>
            <a:endParaRPr lang="en-AU" sz="24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z="24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59746"/>
            <a:ext cx="755576" cy="298254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+mn-lt"/>
              </a:defRPr>
            </a:lvl1pPr>
          </a:lstStyle>
          <a:p>
            <a:fld id="{68A22383-0978-4BD4-B360-06D2179DD3FB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829990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6ECEC597-399C-40FE-9228-73FC9156BEA8}" type="datetime1">
              <a:rPr lang="en-AU" sz="240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8/09/2016</a:t>
            </a:fld>
            <a:endParaRPr lang="en-AU" sz="24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z="24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0" y="6559746"/>
            <a:ext cx="755576" cy="29825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defTabSz="914400"/>
            <a:fld id="{68A22383-0978-4BD4-B360-06D2179DD3FB}" type="slidenum">
              <a:rPr lang="en-AU" smtClean="0">
                <a:solidFill>
                  <a:prstClr val="black"/>
                </a:solidFill>
              </a:rPr>
              <a:pPr defTabSz="914400"/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543348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1BFBF3C5-26C4-4274-AA9A-A3EBE3B8ABB5}" type="datetime1">
              <a:rPr lang="en-AU" sz="240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8/09/2016</a:t>
            </a:fld>
            <a:endParaRPr lang="en-AU" sz="24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z="24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0" y="6559746"/>
            <a:ext cx="755576" cy="29825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defTabSz="914400"/>
            <a:fld id="{68A22383-0978-4BD4-B360-06D2179DD3FB}" type="slidenum">
              <a:rPr lang="en-AU" smtClean="0">
                <a:solidFill>
                  <a:prstClr val="black"/>
                </a:solidFill>
              </a:rPr>
              <a:pPr defTabSz="914400"/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619975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8385AE05-98D2-408D-8A20-5A8BB2B76D76}" type="datetime1">
              <a:rPr lang="en-AU" sz="240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8/09/2016</a:t>
            </a:fld>
            <a:endParaRPr lang="en-AU" sz="24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z="24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59746"/>
            <a:ext cx="755576" cy="298254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+mn-lt"/>
              </a:defRPr>
            </a:lvl1pPr>
          </a:lstStyle>
          <a:p>
            <a:fld id="{68A22383-0978-4BD4-B360-06D2179DD3FB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588974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07545805-243A-49B2-8173-11AAAE9442CD}" type="datetime1">
              <a:rPr lang="en-AU" sz="240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8/09/2016</a:t>
            </a:fld>
            <a:endParaRPr lang="en-AU" sz="24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z="24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559746"/>
            <a:ext cx="755576" cy="298254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+mn-lt"/>
              </a:defRPr>
            </a:lvl1pPr>
          </a:lstStyle>
          <a:p>
            <a:fld id="{68A22383-0978-4BD4-B360-06D2179DD3FB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469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07.xml"/><Relationship Id="rId14" Type="http://schemas.openxmlformats.org/officeDocument/2006/relationships/theme" Target="../theme/theme10.xml"/><Relationship Id="rId15" Type="http://schemas.openxmlformats.org/officeDocument/2006/relationships/tags" Target="../tags/tag14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1.xml"/><Relationship Id="rId8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4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115.xml"/><Relationship Id="rId9" Type="http://schemas.openxmlformats.org/officeDocument/2006/relationships/theme" Target="../theme/theme11.xml"/><Relationship Id="rId1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109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2.xml"/><Relationship Id="rId8" Type="http://schemas.openxmlformats.org/officeDocument/2006/relationships/slideLayout" Target="../slideLayouts/slideLayout123.xml"/><Relationship Id="rId9" Type="http://schemas.openxmlformats.org/officeDocument/2006/relationships/theme" Target="../theme/theme12.xml"/><Relationship Id="rId1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17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37.xml"/><Relationship Id="rId15" Type="http://schemas.openxmlformats.org/officeDocument/2006/relationships/theme" Target="../theme/theme13.xml"/><Relationship Id="rId16" Type="http://schemas.openxmlformats.org/officeDocument/2006/relationships/image" Target="../media/image4.jpg"/><Relationship Id="rId17" Type="http://schemas.openxmlformats.org/officeDocument/2006/relationships/image" Target="file://localhost/Users/JC/Desktop/IPWEA%20small%20bkgrnd%2002.jpg" TargetMode="External"/><Relationship Id="rId1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0.xml"/><Relationship Id="rId8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4.xml"/><Relationship Id="rId8" Type="http://schemas.openxmlformats.org/officeDocument/2006/relationships/slideLayout" Target="../slideLayouts/slideLayout145.xml"/><Relationship Id="rId9" Type="http://schemas.openxmlformats.org/officeDocument/2006/relationships/theme" Target="../theme/theme14.xml"/><Relationship Id="rId1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39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57.xml"/><Relationship Id="rId13" Type="http://schemas.openxmlformats.org/officeDocument/2006/relationships/theme" Target="../theme/theme15.xml"/><Relationship Id="rId1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2.xml"/><Relationship Id="rId8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5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69.xml"/><Relationship Id="rId13" Type="http://schemas.openxmlformats.org/officeDocument/2006/relationships/theme" Target="../theme/theme16.xml"/><Relationship Id="rId1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4.xml"/><Relationship Id="rId8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67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5.xml"/><Relationship Id="rId7" Type="http://schemas.openxmlformats.org/officeDocument/2006/relationships/theme" Target="../theme/theme17.xml"/><Relationship Id="rId1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71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6.xml"/><Relationship Id="rId12" Type="http://schemas.openxmlformats.org/officeDocument/2006/relationships/slideLayout" Target="../slideLayouts/slideLayout187.xml"/><Relationship Id="rId13" Type="http://schemas.openxmlformats.org/officeDocument/2006/relationships/slideLayout" Target="../slideLayouts/slideLayout188.xml"/><Relationship Id="rId14" Type="http://schemas.openxmlformats.org/officeDocument/2006/relationships/slideLayout" Target="../slideLayouts/slideLayout189.xml"/><Relationship Id="rId15" Type="http://schemas.openxmlformats.org/officeDocument/2006/relationships/slideLayout" Target="../slideLayouts/slideLayout190.xml"/><Relationship Id="rId16" Type="http://schemas.openxmlformats.org/officeDocument/2006/relationships/theme" Target="../theme/theme18.xml"/><Relationship Id="rId17" Type="http://schemas.openxmlformats.org/officeDocument/2006/relationships/image" Target="../media/image6.jpg"/><Relationship Id="rId18" Type="http://schemas.openxmlformats.org/officeDocument/2006/relationships/image" Target="file://localhost/Users/JC/Desktop/IPWEA%20ppt%20Australasia.jpg" TargetMode="External"/><Relationship Id="rId1" Type="http://schemas.openxmlformats.org/officeDocument/2006/relationships/slideLayout" Target="../slideLayouts/slideLayout176.xml"/><Relationship Id="rId2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2.xml"/><Relationship Id="rId8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1.xml"/><Relationship Id="rId14" Type="http://schemas.openxmlformats.org/officeDocument/2006/relationships/theme" Target="../theme/theme5.xml"/><Relationship Id="rId15" Type="http://schemas.openxmlformats.org/officeDocument/2006/relationships/image" Target="../media/image4.jpg"/><Relationship Id="rId16" Type="http://schemas.openxmlformats.org/officeDocument/2006/relationships/image" Target="file://localhost/Users/JC/Desktop/IPWEA%20small%20bkgrnd%2002.jpg" TargetMode="External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9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7.xml"/><Relationship Id="rId7" Type="http://schemas.openxmlformats.org/officeDocument/2006/relationships/theme" Target="../theme/theme6.xml"/><Relationship Id="rId1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9.xml"/><Relationship Id="rId13" Type="http://schemas.openxmlformats.org/officeDocument/2006/relationships/theme" Target="../theme/theme7.xml"/><Relationship Id="rId14" Type="http://schemas.openxmlformats.org/officeDocument/2006/relationships/image" Target="../media/image4.jpg"/><Relationship Id="rId15" Type="http://schemas.openxmlformats.org/officeDocument/2006/relationships/image" Target="file://localhost/Users/JC/Desktop/IPWEA%20small%20bkgrnd%2002.jpg" TargetMode="External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1.xml"/><Relationship Id="rId13" Type="http://schemas.openxmlformats.org/officeDocument/2006/relationships/theme" Target="../theme/theme8.xml"/><Relationship Id="rId14" Type="http://schemas.openxmlformats.org/officeDocument/2006/relationships/image" Target="../media/image6.jpg"/><Relationship Id="rId15" Type="http://schemas.openxmlformats.org/officeDocument/2006/relationships/image" Target="file://localhost/Users/JC/Desktop/IPWEA%20ppt%20Australasia.jpg" TargetMode="External"/><Relationship Id="rId1" Type="http://schemas.openxmlformats.org/officeDocument/2006/relationships/slideLayout" Target="../slideLayouts/slideLayout70.xml"/><Relationship Id="rId2" Type="http://schemas.openxmlformats.org/officeDocument/2006/relationships/slideLayout" Target="../slideLayouts/slideLayout71.xml"/><Relationship Id="rId3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7.xml"/><Relationship Id="rId9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4.xml"/><Relationship Id="rId14" Type="http://schemas.openxmlformats.org/officeDocument/2006/relationships/theme" Target="../theme/theme9.xml"/><Relationship Id="rId15" Type="http://schemas.openxmlformats.org/officeDocument/2006/relationships/tags" Target="../tags/tag2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3.xml"/><Relationship Id="rId3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6.xml"/><Relationship Id="rId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3950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780" r:id="rId7"/>
    <p:sldLayoutId id="2147483781" r:id="rId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rydaleBold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rydaleBold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rydaleBold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rydaleBold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rydaleBold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rydaleBold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rydaleBold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rydaleBold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61078" cy="260648"/>
          </a:xfrm>
          <a:prstGeom prst="rect">
            <a:avLst/>
          </a:prstGeom>
          <a:solidFill>
            <a:srgbClr val="AF0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332656"/>
            <a:ext cx="9161078" cy="52040"/>
          </a:xfrm>
          <a:prstGeom prst="rect">
            <a:avLst/>
          </a:prstGeom>
          <a:solidFill>
            <a:srgbClr val="AF0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z="2400" dirty="0">
              <a:solidFill>
                <a:prstClr val="white"/>
              </a:solidFill>
            </a:endParaRPr>
          </a:p>
        </p:txBody>
      </p:sp>
      <p:pic>
        <p:nvPicPr>
          <p:cNvPr id="4" name="Picture 3" descr="ipwea national cmyk australasia.jp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6309320"/>
            <a:ext cx="1305989" cy="404978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59746"/>
            <a:ext cx="755576" cy="298254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+mn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68A22383-0978-4BD4-B360-06D2179DD3FB}" type="slidenum">
              <a:rPr lang="en-AU" smtClean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AU" dirty="0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</p:spTree>
    <p:custDataLst>
      <p:tags r:id="rId15"/>
    </p:custDataLst>
    <p:extLst>
      <p:ext uri="{BB962C8B-B14F-4D97-AF65-F5344CB8AC3E}">
        <p14:creationId xmlns:p14="http://schemas.microsoft.com/office/powerpoint/2010/main" val="262692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9748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000000"/>
          </a:solidFill>
          <a:latin typeface="Calibri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8215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000000"/>
          </a:solidFill>
          <a:latin typeface="Calibri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PWEA small bkgrnd 02.jpg" descr="/Users/JC/Desktop/IPWEA small bkgrnd 02.jpg"/>
          <p:cNvPicPr>
            <a:picLocks noChangeAspect="1"/>
          </p:cNvPicPr>
          <p:nvPr userDrawn="1"/>
        </p:nvPicPr>
        <p:blipFill>
          <a:blip r:embed="rId16" r:link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576" y="771525"/>
            <a:ext cx="7626424" cy="9810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576" y="1905000"/>
            <a:ext cx="7702624" cy="3962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299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  <p:sldLayoutId id="2147483854" r:id="rId13"/>
    <p:sldLayoutId id="2147483855" r:id="rId14"/>
  </p:sldLayoutIdLst>
  <p:txStyles>
    <p:titleStyle>
      <a:lvl1pPr algn="ctr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n-lt"/>
          <a:ea typeface="+mj-ea"/>
          <a:cs typeface="Calibri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lnSpc>
          <a:spcPct val="80000"/>
        </a:lnSpc>
        <a:spcBef>
          <a:spcPct val="0"/>
        </a:spcBef>
        <a:spcAft>
          <a:spcPct val="2500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80000"/>
        </a:lnSpc>
        <a:spcBef>
          <a:spcPct val="0"/>
        </a:spcBef>
        <a:spcAft>
          <a:spcPct val="25000"/>
        </a:spcAft>
        <a:buChar char="–"/>
        <a:defRPr sz="24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1" fontAlgn="base" hangingPunct="1">
        <a:lnSpc>
          <a:spcPct val="80000"/>
        </a:lnSpc>
        <a:spcBef>
          <a:spcPct val="0"/>
        </a:spcBef>
        <a:spcAft>
          <a:spcPct val="25000"/>
        </a:spcAft>
        <a:buChar char="•"/>
        <a:defRPr sz="24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1" fontAlgn="base" hangingPunct="1">
        <a:lnSpc>
          <a:spcPct val="80000"/>
        </a:lnSpc>
        <a:spcBef>
          <a:spcPct val="0"/>
        </a:spcBef>
        <a:spcAft>
          <a:spcPct val="25000"/>
        </a:spcAft>
        <a:buChar char="–"/>
        <a:defRPr sz="24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1" fontAlgn="base" hangingPunct="1">
        <a:lnSpc>
          <a:spcPct val="80000"/>
        </a:lnSpc>
        <a:spcBef>
          <a:spcPct val="0"/>
        </a:spcBef>
        <a:spcAft>
          <a:spcPct val="25000"/>
        </a:spcAft>
        <a:buChar char="»"/>
        <a:defRPr sz="2400">
          <a:solidFill>
            <a:schemeClr val="bg1"/>
          </a:solidFill>
          <a:latin typeface="+mn-lt"/>
          <a:ea typeface="+mn-ea"/>
        </a:defRPr>
      </a:lvl5pPr>
      <a:lvl6pPr marL="2514600" indent="-228600" algn="l" rtl="0" eaLnBrk="1" fontAlgn="base" hangingPunct="1">
        <a:lnSpc>
          <a:spcPct val="80000"/>
        </a:lnSpc>
        <a:spcBef>
          <a:spcPct val="0"/>
        </a:spcBef>
        <a:spcAft>
          <a:spcPct val="25000"/>
        </a:spcAft>
        <a:buChar char="»"/>
        <a:defRPr sz="2400">
          <a:solidFill>
            <a:schemeClr val="bg1"/>
          </a:solidFill>
          <a:latin typeface="+mn-lt"/>
          <a:ea typeface="+mn-ea"/>
        </a:defRPr>
      </a:lvl6pPr>
      <a:lvl7pPr marL="2971800" indent="-228600" algn="l" rtl="0" eaLnBrk="1" fontAlgn="base" hangingPunct="1">
        <a:lnSpc>
          <a:spcPct val="80000"/>
        </a:lnSpc>
        <a:spcBef>
          <a:spcPct val="0"/>
        </a:spcBef>
        <a:spcAft>
          <a:spcPct val="25000"/>
        </a:spcAft>
        <a:buChar char="»"/>
        <a:defRPr sz="2400">
          <a:solidFill>
            <a:schemeClr val="bg1"/>
          </a:solidFill>
          <a:latin typeface="+mn-lt"/>
          <a:ea typeface="+mn-ea"/>
        </a:defRPr>
      </a:lvl7pPr>
      <a:lvl8pPr marL="3429000" indent="-228600" algn="l" rtl="0" eaLnBrk="1" fontAlgn="base" hangingPunct="1">
        <a:lnSpc>
          <a:spcPct val="80000"/>
        </a:lnSpc>
        <a:spcBef>
          <a:spcPct val="0"/>
        </a:spcBef>
        <a:spcAft>
          <a:spcPct val="25000"/>
        </a:spcAft>
        <a:buChar char="»"/>
        <a:defRPr sz="2400">
          <a:solidFill>
            <a:schemeClr val="bg1"/>
          </a:solidFill>
          <a:latin typeface="+mn-lt"/>
          <a:ea typeface="+mn-ea"/>
        </a:defRPr>
      </a:lvl8pPr>
      <a:lvl9pPr marL="3886200" indent="-228600" algn="l" rtl="0" eaLnBrk="1" fontAlgn="base" hangingPunct="1">
        <a:lnSpc>
          <a:spcPct val="80000"/>
        </a:lnSpc>
        <a:spcBef>
          <a:spcPct val="0"/>
        </a:spcBef>
        <a:spcAft>
          <a:spcPct val="25000"/>
        </a:spcAft>
        <a:buChar char="»"/>
        <a:defRPr sz="24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2767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000000"/>
          </a:solidFill>
          <a:latin typeface="Calibri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C90075A-EE9E-4C2F-9506-F5D41E584CFE}" type="datetimeFigureOut">
              <a:rPr lang="en-US" smtClean="0">
                <a:solidFill>
                  <a:srgbClr val="404040">
                    <a:tint val="75000"/>
                  </a:srgbClr>
                </a:solidFill>
              </a:rPr>
              <a:pPr defTabSz="914400"/>
              <a:t>9/8/16</a:t>
            </a:fld>
            <a:endParaRPr lang="en-US" dirty="0">
              <a:solidFill>
                <a:srgbClr val="40404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srgbClr val="40404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D8A91B4-B28B-4DBD-9DDD-67A6AEB159AB}" type="slidenum">
              <a:rPr lang="en-US" smtClean="0">
                <a:solidFill>
                  <a:srgbClr val="404040">
                    <a:tint val="75000"/>
                  </a:srgbClr>
                </a:solidFill>
              </a:rPr>
              <a:pPr defTabSz="914400"/>
              <a:t>‹#›</a:t>
            </a:fld>
            <a:endParaRPr lang="en-US" dirty="0">
              <a:solidFill>
                <a:srgbClr val="40404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89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97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 baseline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fld id="{622C88B6-C552-2E4E-8C5B-8677141B6280}" type="datetimeFigureOut">
              <a:rPr lang="en-US"/>
              <a:pPr defTabSz="914400">
                <a:defRPr/>
              </a:pPr>
              <a:t>9/8/16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 baseline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 baseline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fld id="{487F2707-8C7D-FA40-A996-2E631A1692E2}" type="slidenum">
              <a:rPr lang="en-US"/>
              <a:pPr defTabSz="9144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507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241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rydaleBold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rydaleBold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rydaleBold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rydaleBold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rydaleBold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rydaleBold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rydaleBold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rydaleBold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PWEA ppt Australasia.jpg" descr="/Users/JC/Desktop/IPWEA ppt Australasia.jpg"/>
          <p:cNvPicPr>
            <a:picLocks noChangeAspect="1"/>
          </p:cNvPicPr>
          <p:nvPr/>
        </p:nvPicPr>
        <p:blipFill>
          <a:blip r:embed="rId17" r:link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94F47-72A9-244F-9543-964B585316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C9E51-4AC6-9149-A920-EC4C421C0E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976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28383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0" r:id="rId2"/>
    <p:sldLayoutId id="2147483672" r:id="rId3"/>
    <p:sldLayoutId id="2147483673" r:id="rId4"/>
    <p:sldLayoutId id="2147483675" r:id="rId5"/>
    <p:sldLayoutId id="2147483676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000000"/>
          </a:solidFill>
          <a:latin typeface="Calibri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604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6604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6604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CD7DEE0-99D6-A34D-961C-4239B3CD3AB5}" type="slidenum">
              <a:rPr lang="en-US">
                <a:latin typeface="Arial"/>
                <a:cs typeface="Arial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/>
              <a:cs typeface="Arial"/>
            </a:endParaRPr>
          </a:p>
        </p:txBody>
      </p:sp>
      <p:pic>
        <p:nvPicPr>
          <p:cNvPr id="13319" name="Picture 7" descr="IPWEA logo col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45125"/>
            <a:ext cx="669925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7443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 baseline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fld id="{622C88B6-C552-2E4E-8C5B-8677141B6280}" type="datetimeFigureOut">
              <a:rPr lang="en-US">
                <a:latin typeface="Calibri"/>
              </a:rPr>
              <a:pPr defTabSz="914400">
                <a:defRPr/>
              </a:pPr>
              <a:t>9/8/16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 baseline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 baseline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fld id="{487F2707-8C7D-FA40-A996-2E631A1692E2}" type="slidenum">
              <a:rPr lang="en-US">
                <a:latin typeface="Calibri"/>
              </a:rPr>
              <a:pPr defTabSz="914400"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0962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PWEA small bkgrnd 02.jpg" descr="/Users/JC/Desktop/IPWEA small bkgrnd 02.jpg"/>
          <p:cNvPicPr>
            <a:picLocks noChangeAspect="1"/>
          </p:cNvPicPr>
          <p:nvPr userDrawn="1"/>
        </p:nvPicPr>
        <p:blipFill>
          <a:blip r:embed="rId15" r:link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576" y="771525"/>
            <a:ext cx="7626424" cy="9810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576" y="1905000"/>
            <a:ext cx="7702624" cy="3962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523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30" r:id="rId13"/>
  </p:sldLayoutIdLst>
  <p:txStyles>
    <p:titleStyle>
      <a:lvl1pPr algn="ctr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n-lt"/>
          <a:ea typeface="+mj-ea"/>
          <a:cs typeface="Calibri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lnSpc>
          <a:spcPct val="80000"/>
        </a:lnSpc>
        <a:spcBef>
          <a:spcPct val="0"/>
        </a:spcBef>
        <a:spcAft>
          <a:spcPct val="2500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80000"/>
        </a:lnSpc>
        <a:spcBef>
          <a:spcPct val="0"/>
        </a:spcBef>
        <a:spcAft>
          <a:spcPct val="25000"/>
        </a:spcAft>
        <a:buChar char="–"/>
        <a:defRPr sz="24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1" fontAlgn="base" hangingPunct="1">
        <a:lnSpc>
          <a:spcPct val="80000"/>
        </a:lnSpc>
        <a:spcBef>
          <a:spcPct val="0"/>
        </a:spcBef>
        <a:spcAft>
          <a:spcPct val="25000"/>
        </a:spcAft>
        <a:buChar char="•"/>
        <a:defRPr sz="24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1" fontAlgn="base" hangingPunct="1">
        <a:lnSpc>
          <a:spcPct val="80000"/>
        </a:lnSpc>
        <a:spcBef>
          <a:spcPct val="0"/>
        </a:spcBef>
        <a:spcAft>
          <a:spcPct val="25000"/>
        </a:spcAft>
        <a:buChar char="–"/>
        <a:defRPr sz="24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1" fontAlgn="base" hangingPunct="1">
        <a:lnSpc>
          <a:spcPct val="80000"/>
        </a:lnSpc>
        <a:spcBef>
          <a:spcPct val="0"/>
        </a:spcBef>
        <a:spcAft>
          <a:spcPct val="25000"/>
        </a:spcAft>
        <a:buChar char="»"/>
        <a:defRPr sz="2400">
          <a:solidFill>
            <a:schemeClr val="bg1"/>
          </a:solidFill>
          <a:latin typeface="+mn-lt"/>
          <a:ea typeface="+mn-ea"/>
        </a:defRPr>
      </a:lvl5pPr>
      <a:lvl6pPr marL="2514600" indent="-228600" algn="l" rtl="0" eaLnBrk="1" fontAlgn="base" hangingPunct="1">
        <a:lnSpc>
          <a:spcPct val="80000"/>
        </a:lnSpc>
        <a:spcBef>
          <a:spcPct val="0"/>
        </a:spcBef>
        <a:spcAft>
          <a:spcPct val="25000"/>
        </a:spcAft>
        <a:buChar char="»"/>
        <a:defRPr sz="2400">
          <a:solidFill>
            <a:schemeClr val="bg1"/>
          </a:solidFill>
          <a:latin typeface="+mn-lt"/>
          <a:ea typeface="+mn-ea"/>
        </a:defRPr>
      </a:lvl6pPr>
      <a:lvl7pPr marL="2971800" indent="-228600" algn="l" rtl="0" eaLnBrk="1" fontAlgn="base" hangingPunct="1">
        <a:lnSpc>
          <a:spcPct val="80000"/>
        </a:lnSpc>
        <a:spcBef>
          <a:spcPct val="0"/>
        </a:spcBef>
        <a:spcAft>
          <a:spcPct val="25000"/>
        </a:spcAft>
        <a:buChar char="»"/>
        <a:defRPr sz="2400">
          <a:solidFill>
            <a:schemeClr val="bg1"/>
          </a:solidFill>
          <a:latin typeface="+mn-lt"/>
          <a:ea typeface="+mn-ea"/>
        </a:defRPr>
      </a:lvl7pPr>
      <a:lvl8pPr marL="3429000" indent="-228600" algn="l" rtl="0" eaLnBrk="1" fontAlgn="base" hangingPunct="1">
        <a:lnSpc>
          <a:spcPct val="80000"/>
        </a:lnSpc>
        <a:spcBef>
          <a:spcPct val="0"/>
        </a:spcBef>
        <a:spcAft>
          <a:spcPct val="25000"/>
        </a:spcAft>
        <a:buChar char="»"/>
        <a:defRPr sz="2400">
          <a:solidFill>
            <a:schemeClr val="bg1"/>
          </a:solidFill>
          <a:latin typeface="+mn-lt"/>
          <a:ea typeface="+mn-ea"/>
        </a:defRPr>
      </a:lvl8pPr>
      <a:lvl9pPr marL="3886200" indent="-228600" algn="l" rtl="0" eaLnBrk="1" fontAlgn="base" hangingPunct="1">
        <a:lnSpc>
          <a:spcPct val="80000"/>
        </a:lnSpc>
        <a:spcBef>
          <a:spcPct val="0"/>
        </a:spcBef>
        <a:spcAft>
          <a:spcPct val="25000"/>
        </a:spcAft>
        <a:buChar char="»"/>
        <a:defRPr sz="24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 anchorCtr="1">
            <a:noAutofit/>
          </a:bodyPr>
          <a:lstStyle/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C90075A-EE9E-4C2F-9506-F5D41E584CFE}" type="datetimeFigureOut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 defTabSz="914400"/>
              <a:t>9/8/16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D8A91B4-B28B-4DBD-9DDD-67A6AEB159AB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2944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PWEA small bkgrnd 02.jpg" descr="/Users/JC/Desktop/IPWEA small bkgrnd 02.jpg"/>
          <p:cNvPicPr>
            <a:picLocks noChangeAspect="1"/>
          </p:cNvPicPr>
          <p:nvPr userDrawn="1"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771525"/>
            <a:ext cx="6477000" cy="9810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905000"/>
            <a:ext cx="6553200" cy="3962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995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lnSpc>
          <a:spcPct val="80000"/>
        </a:lnSpc>
        <a:spcBef>
          <a:spcPct val="0"/>
        </a:spcBef>
        <a:spcAft>
          <a:spcPct val="2500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80000"/>
        </a:lnSpc>
        <a:spcBef>
          <a:spcPct val="0"/>
        </a:spcBef>
        <a:spcAft>
          <a:spcPct val="25000"/>
        </a:spcAft>
        <a:buChar char="–"/>
        <a:defRPr sz="24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1" fontAlgn="base" hangingPunct="1">
        <a:lnSpc>
          <a:spcPct val="80000"/>
        </a:lnSpc>
        <a:spcBef>
          <a:spcPct val="0"/>
        </a:spcBef>
        <a:spcAft>
          <a:spcPct val="25000"/>
        </a:spcAft>
        <a:buChar char="•"/>
        <a:defRPr sz="24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1" fontAlgn="base" hangingPunct="1">
        <a:lnSpc>
          <a:spcPct val="80000"/>
        </a:lnSpc>
        <a:spcBef>
          <a:spcPct val="0"/>
        </a:spcBef>
        <a:spcAft>
          <a:spcPct val="25000"/>
        </a:spcAft>
        <a:buChar char="–"/>
        <a:defRPr sz="24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1" fontAlgn="base" hangingPunct="1">
        <a:lnSpc>
          <a:spcPct val="80000"/>
        </a:lnSpc>
        <a:spcBef>
          <a:spcPct val="0"/>
        </a:spcBef>
        <a:spcAft>
          <a:spcPct val="25000"/>
        </a:spcAft>
        <a:buChar char="»"/>
        <a:defRPr sz="2400">
          <a:solidFill>
            <a:schemeClr val="bg1"/>
          </a:solidFill>
          <a:latin typeface="+mn-lt"/>
          <a:ea typeface="+mn-ea"/>
        </a:defRPr>
      </a:lvl5pPr>
      <a:lvl6pPr marL="2514600" indent="-228600" algn="l" rtl="0" eaLnBrk="1" fontAlgn="base" hangingPunct="1">
        <a:lnSpc>
          <a:spcPct val="80000"/>
        </a:lnSpc>
        <a:spcBef>
          <a:spcPct val="0"/>
        </a:spcBef>
        <a:spcAft>
          <a:spcPct val="25000"/>
        </a:spcAft>
        <a:buChar char="»"/>
        <a:defRPr sz="2400">
          <a:solidFill>
            <a:schemeClr val="bg1"/>
          </a:solidFill>
          <a:latin typeface="+mn-lt"/>
          <a:ea typeface="+mn-ea"/>
        </a:defRPr>
      </a:lvl6pPr>
      <a:lvl7pPr marL="2971800" indent="-228600" algn="l" rtl="0" eaLnBrk="1" fontAlgn="base" hangingPunct="1">
        <a:lnSpc>
          <a:spcPct val="80000"/>
        </a:lnSpc>
        <a:spcBef>
          <a:spcPct val="0"/>
        </a:spcBef>
        <a:spcAft>
          <a:spcPct val="25000"/>
        </a:spcAft>
        <a:buChar char="»"/>
        <a:defRPr sz="2400">
          <a:solidFill>
            <a:schemeClr val="bg1"/>
          </a:solidFill>
          <a:latin typeface="+mn-lt"/>
          <a:ea typeface="+mn-ea"/>
        </a:defRPr>
      </a:lvl7pPr>
      <a:lvl8pPr marL="3429000" indent="-228600" algn="l" rtl="0" eaLnBrk="1" fontAlgn="base" hangingPunct="1">
        <a:lnSpc>
          <a:spcPct val="80000"/>
        </a:lnSpc>
        <a:spcBef>
          <a:spcPct val="0"/>
        </a:spcBef>
        <a:spcAft>
          <a:spcPct val="25000"/>
        </a:spcAft>
        <a:buChar char="»"/>
        <a:defRPr sz="2400">
          <a:solidFill>
            <a:schemeClr val="bg1"/>
          </a:solidFill>
          <a:latin typeface="+mn-lt"/>
          <a:ea typeface="+mn-ea"/>
        </a:defRPr>
      </a:lvl8pPr>
      <a:lvl9pPr marL="3886200" indent="-228600" algn="l" rtl="0" eaLnBrk="1" fontAlgn="base" hangingPunct="1">
        <a:lnSpc>
          <a:spcPct val="80000"/>
        </a:lnSpc>
        <a:spcBef>
          <a:spcPct val="0"/>
        </a:spcBef>
        <a:spcAft>
          <a:spcPct val="25000"/>
        </a:spcAft>
        <a:buChar char="»"/>
        <a:defRPr sz="24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PWEA ppt Australasia.jpg" descr="/Users/JC/Desktop/IPWEA ppt Australasia.jpg"/>
          <p:cNvPicPr>
            <a:picLocks noChangeAspect="1"/>
          </p:cNvPicPr>
          <p:nvPr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94F47-72A9-244F-9543-964B585316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C9E51-4AC6-9149-A920-EC4C421C0E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048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61078" cy="260648"/>
          </a:xfrm>
          <a:prstGeom prst="rect">
            <a:avLst/>
          </a:prstGeom>
          <a:solidFill>
            <a:srgbClr val="AF0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332656"/>
            <a:ext cx="9161078" cy="52040"/>
          </a:xfrm>
          <a:prstGeom prst="rect">
            <a:avLst/>
          </a:prstGeom>
          <a:solidFill>
            <a:srgbClr val="AF0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z="2400" dirty="0">
              <a:solidFill>
                <a:prstClr val="white"/>
              </a:solidFill>
            </a:endParaRPr>
          </a:p>
        </p:txBody>
      </p:sp>
      <p:pic>
        <p:nvPicPr>
          <p:cNvPr id="4" name="Picture 3" descr="ipwea national cmyk australasia.jp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6309320"/>
            <a:ext cx="1305989" cy="404978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59746"/>
            <a:ext cx="755576" cy="298254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+mn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68A22383-0978-4BD4-B360-06D2179DD3FB}" type="slidenum">
              <a:rPr lang="en-AU" smtClean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AU" dirty="0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</p:spTree>
    <p:custDataLst>
      <p:tags r:id="rId15"/>
    </p:custDataLst>
    <p:extLst>
      <p:ext uri="{BB962C8B-B14F-4D97-AF65-F5344CB8AC3E}">
        <p14:creationId xmlns:p14="http://schemas.microsoft.com/office/powerpoint/2010/main" val="31308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JC/Desktop/IPWEA%20small%20bkgrnd%2003.jpg" TargetMode="External"/><Relationship Id="rId4" Type="http://schemas.openxmlformats.org/officeDocument/2006/relationships/image" Target="../media/image20.jpeg"/><Relationship Id="rId5" Type="http://schemas.openxmlformats.org/officeDocument/2006/relationships/hyperlink" Target="../../Local%20Settings/Temporary%20Internet%20Files/IPWEA/Asset%20Management/video/video/new%20version%20short/VTS_01_1.VOB" TargetMode="External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Relationship Id="rId2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Relationship Id="rId2" Type="http://schemas.openxmlformats.org/officeDocument/2006/relationships/image" Target="../media/image24.JPG"/><Relationship Id="rId3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57.xml"/><Relationship Id="rId2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28.gif"/><Relationship Id="rId3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JC/Desktop/IPWEA%20small%20bkgrnd%2003.jpg" TargetMode="External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JC/Desktop/IPWEA%20small%20bkgrnd%2003.jpg" TargetMode="External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eg"/><Relationship Id="rId3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JC/Desktop/IPWEA%20small%20bkgrnd%2003.jpg" TargetMode="External"/><Relationship Id="rId4" Type="http://schemas.openxmlformats.org/officeDocument/2006/relationships/image" Target="../media/image33.jpe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eg"/><Relationship Id="rId3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eg"/><Relationship Id="rId3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eg"/><Relationship Id="rId3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hyperlink" Target="../../Local%20Settings/Temporary%20Internet%20Files/IPWEA/Asset%20Management/video/video/new%20version%20short/VTS_01_1.VOB" TargetMode="External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oleObject" Target="../embeddings/oleObject3.bin"/><Relationship Id="rId5" Type="http://schemas.openxmlformats.org/officeDocument/2006/relationships/image" Target="../media/image38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39.e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40.emf"/><Relationship Id="rId7" Type="http://schemas.openxmlformats.org/officeDocument/2006/relationships/image" Target="../media/image41.jpe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39.emf"/><Relationship Id="rId5" Type="http://schemas.openxmlformats.org/officeDocument/2006/relationships/oleObject" Target="../embeddings/oleObject7.bin"/><Relationship Id="rId6" Type="http://schemas.openxmlformats.org/officeDocument/2006/relationships/image" Target="../media/image40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themeOverride" Target="../theme/themeOverride15.xml"/><Relationship Id="rId2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7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28.gif"/><Relationship Id="rId3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notesSlide" Target="../notesSlides/notesSlide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48.emf"/><Relationship Id="rId6" Type="http://schemas.openxmlformats.org/officeDocument/2006/relationships/oleObject" Target="../embeddings/oleObject9.bin"/><Relationship Id="rId7" Type="http://schemas.openxmlformats.org/officeDocument/2006/relationships/image" Target="../media/image49.emf"/><Relationship Id="rId8" Type="http://schemas.openxmlformats.org/officeDocument/2006/relationships/oleObject" Target="../embeddings/oleObject10.bin"/><Relationship Id="rId9" Type="http://schemas.openxmlformats.org/officeDocument/2006/relationships/image" Target="../media/image50.emf"/><Relationship Id="rId1" Type="http://schemas.openxmlformats.org/officeDocument/2006/relationships/themeOverride" Target="../theme/themeOverride16.xml"/><Relationship Id="rId2" Type="http://schemas.openxmlformats.org/officeDocument/2006/relationships/vmlDrawing" Target="../drawings/vmlDrawing6.v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g"/><Relationship Id="rId3" Type="http://schemas.openxmlformats.org/officeDocument/2006/relationships/image" Target="file://localhost/Users/JC/Desktop/IPWEA%20small%20bkgrnd%2003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Relationship Id="rId2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21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6.xml"/><Relationship Id="rId2" Type="http://schemas.openxmlformats.org/officeDocument/2006/relationships/image" Target="../media/image5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Relationship Id="rId2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Relationship Id="rId2" Type="http://schemas.openxmlformats.org/officeDocument/2006/relationships/image" Target="../media/image54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Relationship Id="rId2" Type="http://schemas.openxmlformats.org/officeDocument/2006/relationships/image" Target="../media/image5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Relationship Id="rId2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Relationship Id="rId2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6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JC/Desktop/IPWEA%20small%20bkgrnd%2003.jpg" TargetMode="External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rganic_growth_graph_1600_cl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9400"/>
            <a:ext cx="9144000" cy="628650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536" y="332656"/>
            <a:ext cx="6772275" cy="244827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/>
              <a:t>Asset Management</a:t>
            </a:r>
            <a:br>
              <a:rPr lang="en-US" dirty="0" smtClean="0"/>
            </a:br>
            <a:r>
              <a:rPr lang="en-US" dirty="0" smtClean="0"/>
              <a:t>in context of broader</a:t>
            </a:r>
            <a:br>
              <a:rPr lang="en-US" dirty="0" smtClean="0"/>
            </a:br>
            <a:r>
              <a:rPr lang="en-US" dirty="0" smtClean="0"/>
              <a:t>financial reporting</a:t>
            </a:r>
            <a:endParaRPr 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536" y="3284984"/>
            <a:ext cx="6772275" cy="1752600"/>
          </a:xfrm>
        </p:spPr>
        <p:txBody>
          <a:bodyPr/>
          <a:lstStyle/>
          <a:p>
            <a:r>
              <a:rPr lang="en-US" dirty="0" smtClean="0"/>
              <a:t>Chris Champion</a:t>
            </a:r>
          </a:p>
          <a:p>
            <a:r>
              <a:rPr lang="en-US" sz="1800" dirty="0" smtClean="0"/>
              <a:t>Director International</a:t>
            </a:r>
          </a:p>
          <a:p>
            <a:r>
              <a:rPr lang="en-US" sz="1800" dirty="0" smtClean="0"/>
              <a:t>IPWEA</a:t>
            </a:r>
          </a:p>
          <a:p>
            <a:r>
              <a:rPr lang="en-US" sz="1800" dirty="0" err="1"/>
              <a:t>c</a:t>
            </a:r>
            <a:r>
              <a:rPr lang="en-US" sz="1800" dirty="0" err="1" smtClean="0"/>
              <a:t>hris.champion@ipwea.org</a:t>
            </a:r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8700577" y="6044092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06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PWEA small bkgrnd 03.jpg" descr="/Users/JC/Desktop/IPWEA small bkgrnd 03.jp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>
              <a:defRPr/>
            </a:pPr>
            <a:fld id="{D83C7A15-62D2-3244-A044-FB57DA37E2B7}" type="slidenum">
              <a:rPr lang="en-US" smtClean="0">
                <a:latin typeface="Calibri"/>
                <a:cs typeface="Arial" charset="0"/>
              </a:rPr>
              <a:pPr>
                <a:defRPr/>
              </a:pPr>
              <a:t>10</a:t>
            </a:fld>
            <a:endParaRPr lang="en-US">
              <a:latin typeface="Calibri"/>
              <a:cs typeface="Arial" charset="0"/>
            </a:endParaRPr>
          </a:p>
        </p:txBody>
      </p:sp>
      <p:pic>
        <p:nvPicPr>
          <p:cNvPr id="74754" name="Picture 2" descr="tab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0"/>
            <a:ext cx="79073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Box 3"/>
          <p:cNvSpPr txBox="1">
            <a:spLocks noChangeArrowheads="1"/>
          </p:cNvSpPr>
          <p:nvPr/>
        </p:nvSpPr>
        <p:spPr bwMode="auto">
          <a:xfrm>
            <a:off x="4787900" y="4005263"/>
            <a:ext cx="1512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AU" sz="1800" smtClean="0">
                <a:solidFill>
                  <a:prstClr val="black"/>
                </a:solidFill>
              </a:rPr>
              <a:t>NAMS.PLUS</a:t>
            </a:r>
          </a:p>
        </p:txBody>
      </p:sp>
      <p:sp>
        <p:nvSpPr>
          <p:cNvPr id="5" name="Cloud 4"/>
          <p:cNvSpPr/>
          <p:nvPr/>
        </p:nvSpPr>
        <p:spPr>
          <a:xfrm>
            <a:off x="2051050" y="4005263"/>
            <a:ext cx="3025775" cy="1728787"/>
          </a:xfrm>
          <a:prstGeom prst="cloud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A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4757" name="Picture 5" descr="IPWEA logo col no text_trans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92825"/>
            <a:ext cx="60325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036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>
          <a:xfrm>
            <a:off x="0" y="2781300"/>
            <a:ext cx="91440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AU" dirty="0">
                <a:solidFill>
                  <a:srgbClr val="90191C"/>
                </a:solidFill>
                <a:latin typeface="Arial"/>
                <a:cs typeface="Arial"/>
              </a:rPr>
              <a:t>Engineers don’t understand Accountants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12448" y="3789040"/>
            <a:ext cx="91440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AU" sz="3600" dirty="0">
                <a:solidFill>
                  <a:srgbClr val="90191C"/>
                </a:solidFill>
                <a:latin typeface="Arial"/>
                <a:ea typeface="ＭＳ Ｐゴシック" charset="0"/>
                <a:cs typeface="Arial"/>
              </a:rPr>
              <a:t>Accountants don’t understand Engineers </a:t>
            </a:r>
          </a:p>
        </p:txBody>
      </p:sp>
    </p:spTree>
    <p:extLst>
      <p:ext uri="{BB962C8B-B14F-4D97-AF65-F5344CB8AC3E}">
        <p14:creationId xmlns:p14="http://schemas.microsoft.com/office/powerpoint/2010/main" val="110547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7842448" cy="3395464"/>
          </a:xfrm>
        </p:spPr>
        <p:txBody>
          <a:bodyPr/>
          <a:lstStyle/>
          <a:p>
            <a:pPr algn="l"/>
            <a:r>
              <a:rPr lang="en-US" sz="2800" dirty="0" smtClean="0">
                <a:solidFill>
                  <a:srgbClr val="FFFF00"/>
                </a:solidFill>
              </a:rPr>
              <a:t>Concept A.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smtClean="0">
                <a:solidFill>
                  <a:srgbClr val="FFFF00"/>
                </a:solidFill>
              </a:rPr>
              <a:t>Sustainable Asset Management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dirty="0" smtClean="0"/>
              <a:t>To provide desired </a:t>
            </a:r>
            <a:r>
              <a:rPr lang="en-US" u="sng" dirty="0" smtClean="0"/>
              <a:t>level of service </a:t>
            </a:r>
            <a:r>
              <a:rPr lang="en-US" dirty="0" smtClean="0"/>
              <a:t>in most </a:t>
            </a:r>
            <a:r>
              <a:rPr lang="en-US" u="sng" dirty="0" smtClean="0"/>
              <a:t>cost effective</a:t>
            </a:r>
            <a:r>
              <a:rPr lang="en-US" dirty="0" smtClean="0"/>
              <a:t> manner for present &amp; </a:t>
            </a:r>
            <a:r>
              <a:rPr lang="en-US" u="sng" dirty="0" smtClean="0"/>
              <a:t>future</a:t>
            </a:r>
            <a:r>
              <a:rPr lang="en-US" dirty="0" smtClean="0"/>
              <a:t> generations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24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45334" y="620688"/>
            <a:ext cx="7626424" cy="3528392"/>
          </a:xfrm>
        </p:spPr>
        <p:txBody>
          <a:bodyPr/>
          <a:lstStyle/>
          <a:p>
            <a:pPr algn="l"/>
            <a:r>
              <a:rPr lang="en-US" sz="2800" dirty="0" smtClean="0">
                <a:solidFill>
                  <a:srgbClr val="FFFF00"/>
                </a:solidFill>
              </a:rPr>
              <a:t>Concept B.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smtClean="0">
                <a:solidFill>
                  <a:srgbClr val="FFFF00"/>
                </a:solidFill>
              </a:rPr>
              <a:t>Accrual Accounting</a:t>
            </a:r>
            <a:br>
              <a:rPr lang="en-US" sz="2800" dirty="0" smtClean="0">
                <a:solidFill>
                  <a:srgbClr val="FFFF00"/>
                </a:solidFill>
              </a:rPr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u="sng" dirty="0" smtClean="0"/>
              <a:t>Recognition of assets</a:t>
            </a:r>
            <a:r>
              <a:rPr lang="en-US" dirty="0" smtClean="0"/>
              <a:t>, liabilities, equity, income &amp; </a:t>
            </a:r>
            <a:r>
              <a:rPr lang="en-US" u="sng" dirty="0" smtClean="0"/>
              <a:t>expenses</a:t>
            </a:r>
            <a:r>
              <a:rPr lang="en-US" dirty="0" smtClean="0"/>
              <a:t> in </a:t>
            </a:r>
            <a:r>
              <a:rPr lang="en-US" u="sng" dirty="0" smtClean="0"/>
              <a:t>Financial Statements</a:t>
            </a:r>
            <a:r>
              <a:rPr lang="en-US" dirty="0" smtClean="0"/>
              <a:t> as incurred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362132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uriosity_enter_the_light_1600_clr_55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052736"/>
            <a:ext cx="5487764" cy="605546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81000" y="188640"/>
            <a:ext cx="5867400" cy="2514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defTabSz="914400">
              <a:lnSpc>
                <a:spcPct val="100000"/>
              </a:lnSpc>
            </a:pPr>
            <a:r>
              <a:rPr lang="en-US" kern="0" dirty="0" smtClean="0">
                <a:solidFill>
                  <a:srgbClr val="FFFFFF"/>
                </a:solidFill>
              </a:rPr>
              <a:t>Engineers &amp; Accountants talking the same language!</a:t>
            </a:r>
            <a:endParaRPr lang="en-US" kern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05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04664"/>
            <a:ext cx="7626424" cy="9810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Infrastructure Financial</a:t>
            </a:r>
            <a:br>
              <a:rPr lang="en-US" dirty="0" smtClean="0"/>
            </a:br>
            <a:r>
              <a:rPr lang="en-US" dirty="0" smtClean="0"/>
              <a:t>Management Manual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256" y="1772816"/>
            <a:ext cx="4183912" cy="483414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638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620" y="260648"/>
            <a:ext cx="3754760" cy="2160240"/>
          </a:xfrm>
        </p:spPr>
        <p:txBody>
          <a:bodyPr/>
          <a:lstStyle/>
          <a:p>
            <a:pPr marR="0" rtl="0"/>
            <a:r>
              <a:rPr lang="en-US" sz="3200" kern="1200" dirty="0" smtClean="0">
                <a:solidFill>
                  <a:schemeClr val="tx1"/>
                </a:solidFill>
                <a:effectLst/>
              </a:rPr>
              <a:t>International Infrastructure Management</a:t>
            </a:r>
            <a:br>
              <a:rPr lang="en-US" sz="3200" kern="1200" dirty="0" smtClean="0">
                <a:solidFill>
                  <a:schemeClr val="tx1"/>
                </a:solidFill>
                <a:effectLst/>
              </a:rPr>
            </a:br>
            <a:r>
              <a:rPr lang="en-US" sz="3200" kern="1200" dirty="0" smtClean="0">
                <a:solidFill>
                  <a:schemeClr val="tx1"/>
                </a:solidFill>
                <a:effectLst/>
              </a:rPr>
              <a:t>Manual</a:t>
            </a:r>
            <a:endParaRPr lang="en-AU" sz="3200" b="0" i="0" u="none" strike="noStrike" baseline="0" dirty="0" smtClean="0"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64" y="3077401"/>
            <a:ext cx="2733272" cy="315800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788024" y="274983"/>
            <a:ext cx="4104456" cy="2160240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404040"/>
                </a:solidFill>
              </a:rPr>
              <a:t>Australian Infrastructure</a:t>
            </a:r>
            <a:br>
              <a:rPr lang="en-US" sz="3200" dirty="0" smtClean="0">
                <a:solidFill>
                  <a:srgbClr val="404040"/>
                </a:solidFill>
              </a:rPr>
            </a:br>
            <a:r>
              <a:rPr lang="en-US" sz="3200" dirty="0" smtClean="0">
                <a:solidFill>
                  <a:srgbClr val="404040"/>
                </a:solidFill>
              </a:rPr>
              <a:t>Financial Management</a:t>
            </a:r>
            <a:br>
              <a:rPr lang="en-US" sz="3200" dirty="0" smtClean="0">
                <a:solidFill>
                  <a:srgbClr val="404040"/>
                </a:solidFill>
              </a:rPr>
            </a:br>
            <a:r>
              <a:rPr lang="en-US" sz="3200" dirty="0" smtClean="0">
                <a:solidFill>
                  <a:srgbClr val="404040"/>
                </a:solidFill>
              </a:rPr>
              <a:t>Manual</a:t>
            </a:r>
            <a:endParaRPr lang="en-AU" sz="3200" dirty="0" smtClean="0">
              <a:solidFill>
                <a:srgbClr val="40404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38" y="3054195"/>
            <a:ext cx="2733228" cy="315800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203848" y="2325829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dirty="0" err="1" smtClean="0">
                <a:solidFill>
                  <a:srgbClr val="FF0000"/>
                </a:solidFill>
              </a:rPr>
              <a:t>www.ipwea.org</a:t>
            </a:r>
            <a:endParaRPr lang="en-A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11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utterstock_91837016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0"/>
          <a:stretch/>
        </p:blipFill>
        <p:spPr>
          <a:xfrm>
            <a:off x="4832300" y="1905000"/>
            <a:ext cx="4316400" cy="4648200"/>
          </a:xfrm>
          <a:prstGeom prst="rect">
            <a:avLst/>
          </a:prstGeom>
        </p:spPr>
      </p:pic>
      <p:pic>
        <p:nvPicPr>
          <p:cNvPr id="3" name="Picture 2" descr="shutterstock_130608749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" r="13976"/>
          <a:stretch/>
        </p:blipFill>
        <p:spPr>
          <a:xfrm>
            <a:off x="21600" y="1905000"/>
            <a:ext cx="3524400" cy="4648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042416"/>
          </a:xfrm>
        </p:spPr>
        <p:txBody>
          <a:bodyPr/>
          <a:lstStyle/>
          <a:p>
            <a:r>
              <a:rPr lang="en-US" sz="3600" dirty="0" smtClean="0"/>
              <a:t>ISO 55000: The What      IPWEA: The How</a:t>
            </a:r>
            <a:endParaRPr lang="en-US" sz="3600" dirty="0"/>
          </a:p>
        </p:txBody>
      </p:sp>
      <p:pic>
        <p:nvPicPr>
          <p:cNvPr id="7" name="Picture 6" descr="2tick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219200"/>
            <a:ext cx="24384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8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45334" y="620688"/>
            <a:ext cx="8291162" cy="5400600"/>
          </a:xfrm>
        </p:spPr>
        <p:txBody>
          <a:bodyPr/>
          <a:lstStyle/>
          <a:p>
            <a:pPr algn="l"/>
            <a:r>
              <a:rPr lang="en-US" sz="2800" dirty="0" smtClean="0">
                <a:solidFill>
                  <a:srgbClr val="FFFF00"/>
                </a:solidFill>
              </a:rPr>
              <a:t>Concept B.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smtClean="0">
                <a:solidFill>
                  <a:srgbClr val="FFFF00"/>
                </a:solidFill>
              </a:rPr>
              <a:t>Accrual Accounting</a:t>
            </a:r>
            <a:br>
              <a:rPr lang="en-US" sz="2800" dirty="0" smtClean="0">
                <a:solidFill>
                  <a:srgbClr val="FFFF00"/>
                </a:solidFill>
              </a:rPr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3200" b="0" dirty="0" smtClean="0"/>
              <a:t>- requires valuation of assets</a:t>
            </a:r>
            <a:br>
              <a:rPr lang="en-US" sz="3200" b="0" dirty="0" smtClean="0"/>
            </a:br>
            <a:r>
              <a:rPr lang="en-US" sz="3200" b="0" dirty="0" smtClean="0"/>
              <a:t>- reporting of asset value in Accounts</a:t>
            </a:r>
            <a:br>
              <a:rPr lang="en-US" sz="3200" b="0" dirty="0" smtClean="0"/>
            </a:br>
            <a:r>
              <a:rPr lang="en-US" sz="3200" b="0" dirty="0" smtClean="0"/>
              <a:t>  (historic cost vs fair value)</a:t>
            </a:r>
            <a:br>
              <a:rPr lang="en-US" sz="3200" b="0" dirty="0" smtClean="0"/>
            </a:br>
            <a:r>
              <a:rPr lang="en-US" sz="3200" b="0" dirty="0"/>
              <a:t> </a:t>
            </a:r>
            <a:r>
              <a:rPr lang="en-US" sz="3200" b="0" dirty="0" smtClean="0"/>
              <a:t> = current replacement cost</a:t>
            </a:r>
            <a:br>
              <a:rPr lang="en-US" sz="3200" b="0" dirty="0" smtClean="0"/>
            </a:br>
            <a:r>
              <a:rPr lang="en-US" sz="3200" b="0" dirty="0" smtClean="0"/>
              <a:t>- consumption of assets as depreciation</a:t>
            </a:r>
            <a:endParaRPr lang="en-US" sz="2400" b="0" dirty="0"/>
          </a:p>
        </p:txBody>
      </p:sp>
      <p:pic>
        <p:nvPicPr>
          <p:cNvPr id="2" name="Picture 1" descr="curiosity_enter_the_light_1600_clr_55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861048"/>
            <a:ext cx="2846502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38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45334" y="620688"/>
            <a:ext cx="8291162" cy="5400600"/>
          </a:xfrm>
        </p:spPr>
        <p:txBody>
          <a:bodyPr/>
          <a:lstStyle/>
          <a:p>
            <a:pPr algn="l"/>
            <a:r>
              <a:rPr lang="en-US" sz="2800" dirty="0" smtClean="0">
                <a:solidFill>
                  <a:srgbClr val="FFFF00"/>
                </a:solidFill>
              </a:rPr>
              <a:t>Concept B.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smtClean="0">
                <a:solidFill>
                  <a:srgbClr val="FFFF00"/>
                </a:solidFill>
              </a:rPr>
              <a:t>Accrual Accounting</a:t>
            </a:r>
            <a:br>
              <a:rPr lang="en-US" sz="2800" dirty="0" smtClean="0">
                <a:solidFill>
                  <a:srgbClr val="FFFF00"/>
                </a:solidFill>
              </a:rPr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3200" b="0" dirty="0" smtClean="0"/>
              <a:t>- requires asset registers</a:t>
            </a:r>
            <a:br>
              <a:rPr lang="en-US" sz="3200" b="0" dirty="0" smtClean="0"/>
            </a:br>
            <a:r>
              <a:rPr lang="en-US" sz="3200" b="0" dirty="0" smtClean="0"/>
              <a:t>- defining assets at component level</a:t>
            </a:r>
            <a:br>
              <a:rPr lang="en-US" sz="3200" b="0" dirty="0" smtClean="0"/>
            </a:br>
            <a:r>
              <a:rPr lang="en-US" sz="3200" b="0" dirty="0" smtClean="0"/>
              <a:t>- assessing replacement costs</a:t>
            </a:r>
            <a:br>
              <a:rPr lang="en-US" sz="3200" b="0" dirty="0" smtClean="0"/>
            </a:br>
            <a:r>
              <a:rPr lang="en-US" sz="3200" b="0" dirty="0"/>
              <a:t>- testing for </a:t>
            </a:r>
            <a:r>
              <a:rPr lang="en-US" sz="3200" b="0" dirty="0" smtClean="0"/>
              <a:t>impairment</a:t>
            </a:r>
            <a:br>
              <a:rPr lang="en-US" sz="3200" b="0" dirty="0" smtClean="0"/>
            </a:br>
            <a:r>
              <a:rPr lang="en-US" sz="3200" b="0" dirty="0" smtClean="0"/>
              <a:t>- useful lives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2400" dirty="0"/>
          </a:p>
        </p:txBody>
      </p:sp>
      <p:pic>
        <p:nvPicPr>
          <p:cNvPr id="2" name="Picture 1" descr="curiosity_enter_the_light_1600_clr_55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861048"/>
            <a:ext cx="2846502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2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rganic_growth_graph_1600_cl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9400"/>
            <a:ext cx="9144000" cy="6286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5867400" cy="25146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FFFFF"/>
                </a:solidFill>
              </a:rPr>
              <a:t>Sustainability of </a:t>
            </a:r>
            <a:r>
              <a:rPr lang="en-US" u="sng" dirty="0" smtClean="0">
                <a:solidFill>
                  <a:srgbClr val="FFFFFF"/>
                </a:solidFill>
              </a:rPr>
              <a:t>services</a:t>
            </a:r>
            <a:r>
              <a:rPr lang="en-US" dirty="0" smtClean="0">
                <a:solidFill>
                  <a:srgbClr val="FFFFFF"/>
                </a:solidFill>
              </a:rPr>
              <a:t> should be key objective of every Agency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75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/>
          <p:cNvSpPr>
            <a:spLocks noGrp="1"/>
          </p:cNvSpPr>
          <p:nvPr>
            <p:ph type="title"/>
          </p:nvPr>
        </p:nvSpPr>
        <p:spPr>
          <a:xfrm>
            <a:off x="-4763" y="3254375"/>
            <a:ext cx="8686801" cy="1143000"/>
          </a:xfrm>
        </p:spPr>
        <p:txBody>
          <a:bodyPr/>
          <a:lstStyle/>
          <a:p>
            <a:r>
              <a:rPr lang="en-US">
                <a:latin typeface="Calibri" charset="0"/>
              </a:rPr>
              <a:t>Asset Consumption             Asset Renewal</a:t>
            </a:r>
          </a:p>
        </p:txBody>
      </p:sp>
      <p:sp>
        <p:nvSpPr>
          <p:cNvPr id="77826" name="Title 1"/>
          <p:cNvSpPr txBox="1">
            <a:spLocks/>
          </p:cNvSpPr>
          <p:nvPr/>
        </p:nvSpPr>
        <p:spPr bwMode="auto">
          <a:xfrm>
            <a:off x="171450" y="2060575"/>
            <a:ext cx="898525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smtClean="0">
                <a:solidFill>
                  <a:prstClr val="white"/>
                </a:solidFill>
              </a:rPr>
              <a:t>Past Investments              Future Investments</a:t>
            </a:r>
          </a:p>
        </p:txBody>
      </p:sp>
      <p:sp>
        <p:nvSpPr>
          <p:cNvPr id="77827" name="Title 1"/>
          <p:cNvSpPr txBox="1">
            <a:spLocks/>
          </p:cNvSpPr>
          <p:nvPr/>
        </p:nvSpPr>
        <p:spPr bwMode="auto">
          <a:xfrm>
            <a:off x="-25400" y="382587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FFFFFF"/>
                </a:solidFill>
              </a:rPr>
              <a:t>Annual Depreciation Expense    Renewal Cashflow Projections</a:t>
            </a:r>
          </a:p>
        </p:txBody>
      </p:sp>
      <p:sp>
        <p:nvSpPr>
          <p:cNvPr id="77828" name="Title 1"/>
          <p:cNvSpPr txBox="1">
            <a:spLocks/>
          </p:cNvSpPr>
          <p:nvPr/>
        </p:nvSpPr>
        <p:spPr bwMode="auto">
          <a:xfrm>
            <a:off x="-1588" y="333375"/>
            <a:ext cx="9145588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smtClean="0">
                <a:solidFill>
                  <a:srgbClr val="FFFF00"/>
                </a:solidFill>
              </a:rPr>
              <a:t>Accountants                     Asset Managers</a:t>
            </a:r>
          </a:p>
        </p:txBody>
      </p:sp>
      <p:sp>
        <p:nvSpPr>
          <p:cNvPr id="7" name="Right Arrow 6"/>
          <p:cNvSpPr/>
          <p:nvPr/>
        </p:nvSpPr>
        <p:spPr>
          <a:xfrm>
            <a:off x="5580063" y="1341438"/>
            <a:ext cx="2808287" cy="9350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8" name="Right Arrow 7"/>
          <p:cNvSpPr/>
          <p:nvPr/>
        </p:nvSpPr>
        <p:spPr>
          <a:xfrm rot="10800000">
            <a:off x="684213" y="1341438"/>
            <a:ext cx="2808287" cy="9350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  <a:ea typeface="ＭＳ Ｐゴシック"/>
              <a:cs typeface="ＭＳ Ｐゴシック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572000" y="620713"/>
            <a:ext cx="0" cy="53292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428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981075"/>
          </a:xfrm>
        </p:spPr>
        <p:txBody>
          <a:bodyPr>
            <a:noAutofit/>
          </a:bodyPr>
          <a:lstStyle/>
          <a:p>
            <a:r>
              <a:rPr lang="en-US" kern="1200" dirty="0" smtClean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Sustainability is maintaining</a:t>
            </a:r>
            <a:br>
              <a:rPr lang="en-US" kern="1200" dirty="0" smtClean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kern="1200" dirty="0" smtClean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financial capital &amp; infrastructure capital for long term</a:t>
            </a:r>
            <a:endParaRPr lang="en-AU" kern="1200" dirty="0" smtClean="0">
              <a:solidFill>
                <a:schemeClr val="bg1"/>
              </a:solidFill>
              <a:effectLst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figure_painting_street_texture_500_clr_12686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313" y="2145135"/>
            <a:ext cx="3566487" cy="3566487"/>
          </a:xfrm>
          <a:prstGeom prst="rect">
            <a:avLst/>
          </a:prstGeom>
        </p:spPr>
      </p:pic>
      <p:pic>
        <p:nvPicPr>
          <p:cNvPr id="5" name="Picture 4" descr="relaxing_cash_1600_clr_739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45135"/>
            <a:ext cx="3923454" cy="39234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36470" y="2719080"/>
            <a:ext cx="98384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solidFill>
                  <a:srgbClr val="FFFFFF"/>
                </a:solidFill>
              </a:rPr>
              <a:t>+</a:t>
            </a:r>
            <a:endParaRPr lang="en-US" sz="177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2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Reporting large deficits sitting in</a:t>
            </a:r>
            <a:br>
              <a:rPr lang="en-US" dirty="0" smtClean="0"/>
            </a:br>
            <a:r>
              <a:rPr lang="en-US" dirty="0" smtClean="0"/>
              <a:t>financial accounts</a:t>
            </a:r>
            <a:endParaRPr lang="en-US" dirty="0"/>
          </a:p>
        </p:txBody>
      </p:sp>
      <p:pic>
        <p:nvPicPr>
          <p:cNvPr id="3" name="Picture 2" descr="financial_graph_decrease_1600_cl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954107"/>
            <a:ext cx="4597400" cy="490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3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PWEA small bkgrnd 03.jpg" descr="/Users/JC/Desktop/IPWEA small bkgrnd 03.jp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Arial"/>
                <a:cs typeface="Arial"/>
              </a:rPr>
              <a:t>Engineers view of Highway</a:t>
            </a:r>
            <a:endParaRPr lang="en-AU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 smtClean="0"/>
              <a:t>Engineer’s view</a:t>
            </a:r>
          </a:p>
          <a:p>
            <a:r>
              <a:rPr lang="en-AU" dirty="0" smtClean="0"/>
              <a:t>Pavement Surface – rehab after 10 years</a:t>
            </a:r>
          </a:p>
          <a:p>
            <a:endParaRPr lang="en-AU" sz="4000" dirty="0"/>
          </a:p>
          <a:p>
            <a:endParaRPr lang="en-AU" dirty="0" smtClean="0"/>
          </a:p>
          <a:p>
            <a:endParaRPr lang="en-AU" dirty="0"/>
          </a:p>
          <a:p>
            <a:r>
              <a:rPr lang="en-AU" dirty="0" smtClean="0"/>
              <a:t>Pavement sub-base – replaced ~ 50 yrs</a:t>
            </a:r>
          </a:p>
          <a:p>
            <a:r>
              <a:rPr lang="en-AU" dirty="0" smtClean="0"/>
              <a:t>Earthworks </a:t>
            </a:r>
            <a:r>
              <a:rPr lang="en-AU" dirty="0"/>
              <a:t>– </a:t>
            </a:r>
            <a:r>
              <a:rPr lang="en-AU" dirty="0" smtClean="0"/>
              <a:t>indefinite life for alignment</a:t>
            </a:r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pic>
        <p:nvPicPr>
          <p:cNvPr id="3051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96952"/>
            <a:ext cx="7848872" cy="1732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799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PWEA small bkgrnd 03.jpg" descr="/Users/JC/Desktop/IPWEA small bkgrnd 03.jp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Arial"/>
                <a:cs typeface="Arial"/>
              </a:rPr>
              <a:t>Accountant’s view of a Highway</a:t>
            </a:r>
            <a:endParaRPr lang="en-AU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785926"/>
            <a:ext cx="8464454" cy="4643470"/>
          </a:xfrm>
        </p:spPr>
        <p:txBody>
          <a:bodyPr/>
          <a:lstStyle/>
          <a:p>
            <a:pPr marL="0" indent="0">
              <a:buNone/>
            </a:pPr>
            <a:r>
              <a:rPr lang="en-AU" dirty="0" smtClean="0"/>
              <a:t>Accountant’s view - 3 components</a:t>
            </a:r>
          </a:p>
          <a:p>
            <a:endParaRPr lang="en-AU" sz="2400" dirty="0" smtClean="0"/>
          </a:p>
          <a:p>
            <a:r>
              <a:rPr lang="en-AU" sz="2800" dirty="0" smtClean="0"/>
              <a:t>Surface</a:t>
            </a:r>
          </a:p>
          <a:p>
            <a:endParaRPr lang="en-AU" sz="2800" dirty="0" smtClean="0"/>
          </a:p>
          <a:p>
            <a:r>
              <a:rPr lang="en-AU" sz="2800" dirty="0" smtClean="0"/>
              <a:t>Sub-base</a:t>
            </a:r>
            <a:endParaRPr lang="en-AU" sz="2800" dirty="0"/>
          </a:p>
          <a:p>
            <a:r>
              <a:rPr lang="en-AU" sz="2800" dirty="0" smtClean="0"/>
              <a:t>Earthworks</a:t>
            </a:r>
          </a:p>
          <a:p>
            <a:endParaRPr lang="en-AU" sz="2800" dirty="0"/>
          </a:p>
          <a:p>
            <a:pPr marL="0" indent="0">
              <a:buNone/>
            </a:pPr>
            <a:endParaRPr lang="en-AU" sz="1400" dirty="0" smtClean="0">
              <a:solidFill>
                <a:srgbClr val="800000"/>
              </a:solidFill>
            </a:endParaRPr>
          </a:p>
          <a:p>
            <a:pPr marL="0" indent="0">
              <a:buNone/>
            </a:pPr>
            <a:r>
              <a:rPr lang="en-AU" sz="2400" dirty="0" smtClean="0">
                <a:solidFill>
                  <a:srgbClr val="800000"/>
                </a:solidFill>
              </a:rPr>
              <a:t>Annual average asset consumption = Replacement cost / Useful life</a:t>
            </a:r>
            <a:endParaRPr lang="en-AU" sz="2400" dirty="0">
              <a:solidFill>
                <a:srgbClr val="800000"/>
              </a:solidFill>
            </a:endParaRPr>
          </a:p>
        </p:txBody>
      </p:sp>
      <p:pic>
        <p:nvPicPr>
          <p:cNvPr id="3061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116" y="2564904"/>
            <a:ext cx="6190016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914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3" descr="C:\Users\John\Pictures\AM Photos\Alexander St Shearwater RIMG00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/>
          <a:stretch>
            <a:fillRect/>
          </a:stretch>
        </p:blipFill>
        <p:spPr bwMode="auto">
          <a:xfrm>
            <a:off x="-950913" y="0"/>
            <a:ext cx="100949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75" y="3284538"/>
            <a:ext cx="3802063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782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PWEA small bkgrnd 03.jpg" descr="/Users/JC/Desktop/IPWEA small bkgrnd 03.jpg"/>
          <p:cNvPicPr>
            <a:picLocks noChangeAspect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0003"/>
          <a:stretch/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5" name="Picture 3" descr="C:\Users\John\Pictures\AM Photos\Alexander St Shearwater RIMG004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/>
          <a:stretch>
            <a:fillRect/>
          </a:stretch>
        </p:blipFill>
        <p:spPr bwMode="auto">
          <a:xfrm>
            <a:off x="4575175" y="0"/>
            <a:ext cx="4568825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75" y="3284538"/>
            <a:ext cx="3802063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Title 1"/>
          <p:cNvSpPr>
            <a:spLocks noGrp="1"/>
          </p:cNvSpPr>
          <p:nvPr>
            <p:ph type="title"/>
          </p:nvPr>
        </p:nvSpPr>
        <p:spPr>
          <a:xfrm>
            <a:off x="381000" y="1052513"/>
            <a:ext cx="3811588" cy="1143000"/>
          </a:xfrm>
          <a:ln/>
        </p:spPr>
        <p:txBody>
          <a:bodyPr/>
          <a:lstStyle/>
          <a:p>
            <a:pPr eaLnBrk="1" hangingPunct="1"/>
            <a:r>
              <a:rPr lang="en-US" sz="3200" dirty="0">
                <a:latin typeface="Arial"/>
                <a:cs typeface="Arial"/>
              </a:rPr>
              <a:t>Assets </a:t>
            </a:r>
            <a:r>
              <a:rPr lang="en-US" sz="3200" dirty="0" err="1">
                <a:latin typeface="Arial"/>
                <a:cs typeface="Arial"/>
              </a:rPr>
              <a:t>recognised</a:t>
            </a:r>
            <a:r>
              <a:rPr lang="en-US" sz="3200" dirty="0">
                <a:latin typeface="Arial"/>
                <a:cs typeface="Arial"/>
              </a:rPr>
              <a:t> at component level</a:t>
            </a:r>
            <a:endParaRPr lang="en-AU" sz="3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732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3" descr="C:\Users\John\Pictures\AM Photos\Alexander St Shearwater RIMG00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/>
          <a:stretch>
            <a:fillRect/>
          </a:stretch>
        </p:blipFill>
        <p:spPr bwMode="auto">
          <a:xfrm>
            <a:off x="4575175" y="0"/>
            <a:ext cx="4568825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75" y="3357563"/>
            <a:ext cx="45688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0" y="3644900"/>
            <a:ext cx="4575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32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Consumption Phase 1</a:t>
            </a:r>
            <a:endParaRPr lang="en-AU" sz="32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91140" name="Title 1"/>
          <p:cNvSpPr>
            <a:spLocks noGrp="1"/>
          </p:cNvSpPr>
          <p:nvPr>
            <p:ph type="title"/>
          </p:nvPr>
        </p:nvSpPr>
        <p:spPr>
          <a:xfrm>
            <a:off x="381000" y="1052513"/>
            <a:ext cx="3811588" cy="1143000"/>
          </a:xfrm>
          <a:ln/>
        </p:spPr>
        <p:txBody>
          <a:bodyPr/>
          <a:lstStyle/>
          <a:p>
            <a:pPr eaLnBrk="1" hangingPunct="1"/>
            <a:r>
              <a:rPr lang="en-US" sz="3200" dirty="0">
                <a:latin typeface="Arial"/>
                <a:cs typeface="Arial"/>
              </a:rPr>
              <a:t>Assets </a:t>
            </a:r>
            <a:r>
              <a:rPr lang="en-US" sz="3200" dirty="0" err="1">
                <a:latin typeface="Arial"/>
                <a:cs typeface="Arial"/>
              </a:rPr>
              <a:t>recognised</a:t>
            </a:r>
            <a:r>
              <a:rPr lang="en-US" sz="3200" dirty="0">
                <a:latin typeface="Arial"/>
                <a:cs typeface="Arial"/>
              </a:rPr>
              <a:t> at component level</a:t>
            </a:r>
            <a:endParaRPr lang="en-AU" sz="3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615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/>
          <p:cNvSpPr>
            <a:spLocks noGrp="1"/>
          </p:cNvSpPr>
          <p:nvPr>
            <p:ph type="title"/>
          </p:nvPr>
        </p:nvSpPr>
        <p:spPr>
          <a:xfrm>
            <a:off x="381000" y="1052513"/>
            <a:ext cx="3811588" cy="1143000"/>
          </a:xfrm>
          <a:ln/>
        </p:spPr>
        <p:txBody>
          <a:bodyPr/>
          <a:lstStyle/>
          <a:p>
            <a:pPr eaLnBrk="1" hangingPunct="1"/>
            <a:r>
              <a:rPr lang="en-US" sz="3200" dirty="0">
                <a:latin typeface="Arial"/>
                <a:cs typeface="Arial"/>
              </a:rPr>
              <a:t>Assets </a:t>
            </a:r>
            <a:r>
              <a:rPr lang="en-US" sz="3200" dirty="0" err="1">
                <a:latin typeface="Arial"/>
                <a:cs typeface="Arial"/>
              </a:rPr>
              <a:t>recognised</a:t>
            </a:r>
            <a:r>
              <a:rPr lang="en-US" sz="3200" dirty="0">
                <a:latin typeface="Arial"/>
                <a:cs typeface="Arial"/>
              </a:rPr>
              <a:t> at component level</a:t>
            </a:r>
            <a:endParaRPr lang="en-AU" sz="3200" dirty="0">
              <a:latin typeface="Arial"/>
              <a:cs typeface="Arial"/>
            </a:endParaRPr>
          </a:p>
        </p:txBody>
      </p:sp>
      <p:pic>
        <p:nvPicPr>
          <p:cNvPr id="92162" name="Picture 3" descr="C:\Users\John\Pictures\AM Photos\Alexander St Shearwater RIMG00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/>
          <a:stretch>
            <a:fillRect/>
          </a:stretch>
        </p:blipFill>
        <p:spPr bwMode="auto">
          <a:xfrm>
            <a:off x="4575175" y="0"/>
            <a:ext cx="4568825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75" y="3284538"/>
            <a:ext cx="456882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0" y="3644900"/>
            <a:ext cx="4575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32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Consumption Phase 2</a:t>
            </a:r>
            <a:endParaRPr lang="en-AU" sz="32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096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3" descr="C:\Users\John\Pictures\AM Photos\Alexander St Shearwater RIMG00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/>
          <a:stretch>
            <a:fillRect/>
          </a:stretch>
        </p:blipFill>
        <p:spPr bwMode="auto">
          <a:xfrm>
            <a:off x="4575175" y="0"/>
            <a:ext cx="4568825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75" y="3357563"/>
            <a:ext cx="4568825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0" y="3716338"/>
            <a:ext cx="4575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32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Consumption Phase 3</a:t>
            </a:r>
            <a:endParaRPr lang="en-AU" sz="32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381000" y="1052513"/>
            <a:ext cx="38115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32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Assets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recognised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at component level</a:t>
            </a:r>
            <a:endParaRPr lang="en-AU" sz="32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24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 r="-3165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309C4E-887F-5545-91C2-D0ED93D6F981}" type="slidenum">
              <a:rPr lang="en-US" smtClean="0">
                <a:latin typeface="Arial"/>
                <a:cs typeface="Arial"/>
              </a:rPr>
              <a:pPr>
                <a:defRPr/>
              </a:pPr>
              <a:t>3</a:t>
            </a:fld>
            <a:endParaRPr lang="en-US" smtClean="0">
              <a:latin typeface="Arial"/>
              <a:cs typeface="Arial"/>
            </a:endParaRPr>
          </a:p>
        </p:txBody>
      </p:sp>
      <p:sp>
        <p:nvSpPr>
          <p:cNvPr id="71683" name="Rectangle 2"/>
          <p:cNvSpPr>
            <a:spLocks noChangeArrowheads="1"/>
          </p:cNvSpPr>
          <p:nvPr/>
        </p:nvSpPr>
        <p:spPr bwMode="auto">
          <a:xfrm>
            <a:off x="3995738" y="0"/>
            <a:ext cx="5148262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aseline="-25000" smtClean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684" name="Rectangle 3"/>
          <p:cNvSpPr>
            <a:spLocks noGrp="1" noChangeArrowheads="1"/>
          </p:cNvSpPr>
          <p:nvPr>
            <p:ph type="title"/>
          </p:nvPr>
        </p:nvSpPr>
        <p:spPr>
          <a:xfrm>
            <a:off x="4787900" y="188913"/>
            <a:ext cx="3960813" cy="1570037"/>
          </a:xfrm>
        </p:spPr>
        <p:txBody>
          <a:bodyPr/>
          <a:lstStyle/>
          <a:p>
            <a:pPr eaLnBrk="1" hangingPunct="1"/>
            <a:r>
              <a:rPr lang="en-AU" sz="2800">
                <a:solidFill>
                  <a:schemeClr val="bg1"/>
                </a:solidFill>
                <a:latin typeface="Arial" charset="0"/>
              </a:rPr>
              <a:t>Financially Sustainable Communities</a:t>
            </a:r>
            <a:r>
              <a:rPr lang="en-AU">
                <a:solidFill>
                  <a:schemeClr val="bg1"/>
                </a:solidFill>
                <a:latin typeface="Arial" charset="0"/>
              </a:rPr>
              <a:t/>
            </a:r>
            <a:br>
              <a:rPr lang="en-AU">
                <a:solidFill>
                  <a:schemeClr val="bg1"/>
                </a:solidFill>
                <a:latin typeface="Arial" charset="0"/>
              </a:rPr>
            </a:br>
            <a:r>
              <a:rPr lang="en-AU" sz="140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AU" sz="2800">
                <a:solidFill>
                  <a:srgbClr val="FF9900"/>
                </a:solidFill>
                <a:latin typeface="Arial" charset="0"/>
              </a:rPr>
              <a:t>3 KEY ELEMENTS</a:t>
            </a:r>
            <a:endParaRPr lang="en-US" sz="2800">
              <a:solidFill>
                <a:srgbClr val="FF9900"/>
              </a:solidFill>
              <a:latin typeface="Arial" charset="0"/>
            </a:endParaRPr>
          </a:p>
        </p:txBody>
      </p:sp>
      <p:sp>
        <p:nvSpPr>
          <p:cNvPr id="7168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211638" y="2205038"/>
            <a:ext cx="4475162" cy="4535487"/>
          </a:xfrm>
        </p:spPr>
        <p:txBody>
          <a:bodyPr/>
          <a:lstStyle/>
          <a:p>
            <a:pPr marL="609600" indent="-609600" eaLnBrk="1" hangingPunct="1">
              <a:buFontTx/>
              <a:buAutoNum type="arabicPeriod"/>
            </a:pPr>
            <a:r>
              <a:rPr lang="en-AU" sz="2800">
                <a:solidFill>
                  <a:schemeClr val="bg1"/>
                </a:solidFill>
                <a:latin typeface="Arial" charset="0"/>
              </a:rPr>
              <a:t>Stewardship:</a:t>
            </a:r>
            <a:br>
              <a:rPr lang="en-AU" sz="2800">
                <a:solidFill>
                  <a:schemeClr val="bg1"/>
                </a:solidFill>
                <a:latin typeface="Arial" charset="0"/>
              </a:rPr>
            </a:br>
            <a:r>
              <a:rPr lang="en-AU" sz="2000" i="1">
                <a:solidFill>
                  <a:srgbClr val="FFFF00"/>
                </a:solidFill>
                <a:latin typeface="Arial" charset="0"/>
              </a:rPr>
              <a:t>Role of Elected Members</a:t>
            </a:r>
          </a:p>
          <a:p>
            <a:pPr marL="609600" indent="-609600" eaLnBrk="1" hangingPunct="1">
              <a:buFontTx/>
              <a:buAutoNum type="arabicPeriod"/>
            </a:pPr>
            <a:endParaRPr lang="en-AU" sz="2000">
              <a:solidFill>
                <a:schemeClr val="bg1"/>
              </a:solidFill>
              <a:latin typeface="Arial" charset="0"/>
            </a:endParaRPr>
          </a:p>
          <a:p>
            <a:pPr marL="609600" indent="-609600" eaLnBrk="1" hangingPunct="1">
              <a:buFontTx/>
              <a:buAutoNum type="arabicPeriod"/>
            </a:pPr>
            <a:r>
              <a:rPr lang="en-AU" sz="2800">
                <a:solidFill>
                  <a:schemeClr val="bg1"/>
                </a:solidFill>
                <a:latin typeface="Arial" charset="0"/>
              </a:rPr>
              <a:t>Managing existing</a:t>
            </a:r>
            <a:br>
              <a:rPr lang="en-AU" sz="2800">
                <a:solidFill>
                  <a:schemeClr val="bg1"/>
                </a:solidFill>
                <a:latin typeface="Arial" charset="0"/>
              </a:rPr>
            </a:br>
            <a:r>
              <a:rPr lang="en-AU" sz="2800">
                <a:solidFill>
                  <a:schemeClr val="bg1"/>
                </a:solidFill>
                <a:latin typeface="Arial" charset="0"/>
              </a:rPr>
              <a:t>as well as new:</a:t>
            </a:r>
            <a:br>
              <a:rPr lang="en-AU" sz="2800">
                <a:solidFill>
                  <a:schemeClr val="bg1"/>
                </a:solidFill>
                <a:latin typeface="Arial" charset="0"/>
              </a:rPr>
            </a:br>
            <a:r>
              <a:rPr lang="en-AU" sz="2000" i="1">
                <a:solidFill>
                  <a:srgbClr val="FFFF00"/>
                </a:solidFill>
                <a:latin typeface="Arial" charset="0"/>
              </a:rPr>
              <a:t>Asset Management Planning</a:t>
            </a:r>
          </a:p>
          <a:p>
            <a:pPr marL="609600" indent="-609600" eaLnBrk="1" hangingPunct="1">
              <a:buFontTx/>
              <a:buAutoNum type="arabicPeriod"/>
            </a:pPr>
            <a:endParaRPr lang="en-AU" sz="2000">
              <a:solidFill>
                <a:schemeClr val="bg1"/>
              </a:solidFill>
              <a:latin typeface="Arial" charset="0"/>
            </a:endParaRPr>
          </a:p>
          <a:p>
            <a:pPr marL="609600" indent="-609600" eaLnBrk="1" hangingPunct="1">
              <a:buFontTx/>
              <a:buAutoNum type="arabicPeriod"/>
            </a:pPr>
            <a:r>
              <a:rPr lang="en-AU" sz="2800">
                <a:solidFill>
                  <a:schemeClr val="bg1"/>
                </a:solidFill>
                <a:latin typeface="Arial" charset="0"/>
              </a:rPr>
              <a:t>Essential part of Business:</a:t>
            </a:r>
            <a:br>
              <a:rPr lang="en-AU" sz="2800">
                <a:solidFill>
                  <a:schemeClr val="bg1"/>
                </a:solidFill>
                <a:latin typeface="Arial" charset="0"/>
              </a:rPr>
            </a:br>
            <a:r>
              <a:rPr lang="en-AU" sz="2000" i="1">
                <a:solidFill>
                  <a:srgbClr val="FFFF00"/>
                </a:solidFill>
                <a:latin typeface="Arial" charset="0"/>
              </a:rPr>
              <a:t>Long Term Financial Planning</a:t>
            </a:r>
            <a:endParaRPr lang="en-US" sz="2000" i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71686" name="Picture 5" descr="IPWEA logo col no text_trans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92825"/>
            <a:ext cx="60325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156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3" descr="C:\Users\John\Pictures\AM Photos\Alexander St Shearwater RIMG00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/>
          <a:stretch>
            <a:fillRect/>
          </a:stretch>
        </p:blipFill>
        <p:spPr bwMode="auto">
          <a:xfrm>
            <a:off x="4575175" y="0"/>
            <a:ext cx="4568825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0" y="3617913"/>
            <a:ext cx="4575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32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Segmentation</a:t>
            </a:r>
            <a:endParaRPr lang="en-AU" sz="32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graphicFrame>
        <p:nvGraphicFramePr>
          <p:cNvPr id="94211" name="Object 2"/>
          <p:cNvGraphicFramePr>
            <a:graphicFrameLocks noChangeAspect="1"/>
          </p:cNvGraphicFramePr>
          <p:nvPr/>
        </p:nvGraphicFramePr>
        <p:xfrm>
          <a:off x="4575175" y="3617913"/>
          <a:ext cx="4462463" cy="2516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Visio" r:id="rId4" imgW="4483100" imgH="2273300" progId="">
                  <p:embed/>
                </p:oleObj>
              </mc:Choice>
              <mc:Fallback>
                <p:oleObj name="Visio" r:id="rId4" imgW="4483100" imgH="22733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5175" y="3617913"/>
                        <a:ext cx="4462463" cy="2516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 bwMode="auto">
          <a:xfrm>
            <a:off x="381000" y="1052513"/>
            <a:ext cx="38115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32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Assets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recognised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at component level</a:t>
            </a:r>
            <a:endParaRPr lang="en-AU" sz="32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65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/>
          <a:lstStyle/>
          <a:p>
            <a:r>
              <a:rPr lang="en-AU" dirty="0" smtClean="0">
                <a:solidFill>
                  <a:schemeClr val="accent2">
                    <a:lumMod val="75000"/>
                  </a:schemeClr>
                </a:solidFill>
              </a:rPr>
              <a:t>Infrastructure Accounting Data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A22383-0978-4BD4-B360-06D2179DD3FB}" type="slidenum">
              <a:rPr lang="en-AU" smtClean="0"/>
              <a:pPr/>
              <a:t>31</a:t>
            </a:fld>
            <a:endParaRPr lang="en-AU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07503" y="2708920"/>
          <a:ext cx="8928993" cy="17350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8074"/>
                <a:gridCol w="465398"/>
                <a:gridCol w="686730"/>
                <a:gridCol w="504056"/>
                <a:gridCol w="720080"/>
                <a:gridCol w="720080"/>
                <a:gridCol w="934798"/>
                <a:gridCol w="578683"/>
                <a:gridCol w="626969"/>
                <a:gridCol w="597705"/>
                <a:gridCol w="502205"/>
                <a:gridCol w="759047"/>
                <a:gridCol w="575026"/>
                <a:gridCol w="610142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Asset ID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Road No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Segment No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Road Name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Segment location (km)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 dirty="0" err="1" smtClean="0">
                          <a:effectLst/>
                        </a:rPr>
                        <a:t>Compon’t</a:t>
                      </a:r>
                      <a:endParaRPr lang="en-A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 dirty="0" smtClean="0">
                          <a:effectLst/>
                        </a:rPr>
                        <a:t>Description</a:t>
                      </a:r>
                      <a:endParaRPr lang="en-A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Date Const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Length (m)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Width (m)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Area (m2)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Condition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Useful Life (yrs)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 dirty="0">
                          <a:effectLst/>
                        </a:rPr>
                        <a:t>Unit Cost </a:t>
                      </a:r>
                      <a:r>
                        <a:rPr lang="en-AU" sz="1100" dirty="0" smtClean="0">
                          <a:effectLst/>
                        </a:rPr>
                        <a:t>($/m2</a:t>
                      </a:r>
                      <a:r>
                        <a:rPr lang="en-AU" sz="1100" dirty="0">
                          <a:effectLst/>
                        </a:rPr>
                        <a:t>)</a:t>
                      </a:r>
                      <a:endParaRPr lang="en-A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289.1.1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289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1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 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0-1.00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1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Asphalt Surface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1990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1000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6.1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6100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Fair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30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 dirty="0" smtClean="0">
                          <a:effectLst/>
                        </a:rPr>
                        <a:t>6.00</a:t>
                      </a:r>
                      <a:endParaRPr lang="en-A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289.1.2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289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1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 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0-1.00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2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Pavement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1990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1000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9.1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9100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Fair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60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 dirty="0" smtClean="0">
                          <a:effectLst/>
                        </a:rPr>
                        <a:t>36.00</a:t>
                      </a:r>
                      <a:endParaRPr lang="en-A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289.2.1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289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2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 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1.00-7.46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 dirty="0">
                          <a:effectLst/>
                        </a:rPr>
                        <a:t>1</a:t>
                      </a:r>
                      <a:endParaRPr lang="en-A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Earth Surface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 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6460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6.1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39406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Poor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 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0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289.3.1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289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3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 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7.46-7.60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1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Concrete Pavement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1995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140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6.1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854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Fair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50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 dirty="0" smtClean="0">
                          <a:effectLst/>
                        </a:rPr>
                        <a:t>50.00</a:t>
                      </a:r>
                      <a:endParaRPr lang="en-A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AU" sz="2400" dirty="0" smtClean="0"/>
              <a:t>Basic asset register data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en-AU" sz="2400" dirty="0" smtClean="0"/>
              <a:t>Assets recorded in segments and components (where applicable) </a:t>
            </a:r>
            <a:endParaRPr lang="en-AU" sz="2400" dirty="0"/>
          </a:p>
        </p:txBody>
      </p:sp>
      <p:sp>
        <p:nvSpPr>
          <p:cNvPr id="5" name="Oval Callout 4"/>
          <p:cNvSpPr/>
          <p:nvPr/>
        </p:nvSpPr>
        <p:spPr>
          <a:xfrm>
            <a:off x="457200" y="5085184"/>
            <a:ext cx="1378496" cy="1040979"/>
          </a:xfrm>
          <a:prstGeom prst="wedgeEllipseCallout">
            <a:avLst>
              <a:gd name="adj1" fmla="val -42982"/>
              <a:gd name="adj2" fmla="val -10092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/>
          <p:cNvSpPr txBox="1"/>
          <p:nvPr/>
        </p:nvSpPr>
        <p:spPr>
          <a:xfrm>
            <a:off x="503548" y="5120856"/>
            <a:ext cx="122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dirty="0" smtClean="0"/>
              <a:t>Asset ID unique to the entity</a:t>
            </a:r>
            <a:endParaRPr lang="en-AU" sz="1600" dirty="0"/>
          </a:p>
        </p:txBody>
      </p:sp>
      <p:sp>
        <p:nvSpPr>
          <p:cNvPr id="9" name="Oval Callout 8"/>
          <p:cNvSpPr/>
          <p:nvPr/>
        </p:nvSpPr>
        <p:spPr>
          <a:xfrm>
            <a:off x="4399459" y="5145921"/>
            <a:ext cx="1368152" cy="1040979"/>
          </a:xfrm>
          <a:prstGeom prst="wedgeEllipseCallout">
            <a:avLst>
              <a:gd name="adj1" fmla="val -6626"/>
              <a:gd name="adj2" fmla="val -11011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/>
          <p:cNvSpPr txBox="1"/>
          <p:nvPr/>
        </p:nvSpPr>
        <p:spPr>
          <a:xfrm>
            <a:off x="4399459" y="5190174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dirty="0" smtClean="0"/>
              <a:t>Date acquired/ constructed</a:t>
            </a:r>
            <a:endParaRPr lang="en-AU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740352" y="4964865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dirty="0" smtClean="0"/>
              <a:t>Data required for valuation</a:t>
            </a:r>
            <a:endParaRPr lang="en-AU" sz="1600" dirty="0"/>
          </a:p>
        </p:txBody>
      </p:sp>
      <p:sp>
        <p:nvSpPr>
          <p:cNvPr id="8" name="Oval 7"/>
          <p:cNvSpPr/>
          <p:nvPr/>
        </p:nvSpPr>
        <p:spPr>
          <a:xfrm>
            <a:off x="7740352" y="4780884"/>
            <a:ext cx="1368152" cy="117097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220072" y="4437112"/>
            <a:ext cx="2628292" cy="708809"/>
          </a:xfrm>
          <a:prstGeom prst="straightConnector1">
            <a:avLst/>
          </a:prstGeom>
          <a:ln w="28575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876256" y="4447205"/>
            <a:ext cx="1080120" cy="517660"/>
          </a:xfrm>
          <a:prstGeom prst="straightConnector1">
            <a:avLst/>
          </a:prstGeom>
          <a:ln w="28575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8172400" y="4447205"/>
            <a:ext cx="144016" cy="343771"/>
          </a:xfrm>
          <a:prstGeom prst="straightConnector1">
            <a:avLst/>
          </a:prstGeom>
          <a:ln w="28575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8604448" y="4437112"/>
            <a:ext cx="85499" cy="343771"/>
          </a:xfrm>
          <a:prstGeom prst="straightConnector1">
            <a:avLst/>
          </a:prstGeom>
          <a:ln w="28575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1800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/>
          <a:lstStyle/>
          <a:p>
            <a:r>
              <a:rPr lang="en-AU" dirty="0" smtClean="0">
                <a:solidFill>
                  <a:schemeClr val="accent2">
                    <a:lumMod val="75000"/>
                  </a:schemeClr>
                </a:solidFill>
              </a:rPr>
              <a:t>Infrastructure Accounting Data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A22383-0978-4BD4-B360-06D2179DD3FB}" type="slidenum">
              <a:rPr lang="en-AU" smtClean="0"/>
              <a:pPr/>
              <a:t>32</a:t>
            </a:fld>
            <a:endParaRPr lang="en-AU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AU" sz="2400" dirty="0" smtClean="0"/>
              <a:t>Use for valuations (where applicable) 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en-AU" sz="2400" dirty="0"/>
              <a:t>Assets </a:t>
            </a:r>
            <a:r>
              <a:rPr lang="en-AU" sz="2400" dirty="0" smtClean="0"/>
              <a:t>valued as segments </a:t>
            </a:r>
            <a:r>
              <a:rPr lang="en-AU" sz="2400" dirty="0"/>
              <a:t>and components (where applicable</a:t>
            </a:r>
            <a:r>
              <a:rPr lang="en-AU" sz="2400" dirty="0" smtClean="0"/>
              <a:t>)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en-AU" sz="2400" dirty="0"/>
          </a:p>
          <a:p>
            <a:pPr marL="0" indent="0" fontAlgn="auto">
              <a:spcAft>
                <a:spcPts val="0"/>
              </a:spcAft>
              <a:buNone/>
            </a:pPr>
            <a:endParaRPr lang="en-AU" sz="2400" dirty="0" smtClean="0"/>
          </a:p>
          <a:p>
            <a:pPr marL="0" indent="0" fontAlgn="auto">
              <a:spcAft>
                <a:spcPts val="0"/>
              </a:spcAft>
              <a:buNone/>
            </a:pPr>
            <a:endParaRPr lang="en-AU" sz="2400" dirty="0"/>
          </a:p>
          <a:p>
            <a:pPr marL="0" indent="0" fontAlgn="auto">
              <a:spcAft>
                <a:spcPts val="0"/>
              </a:spcAft>
              <a:buNone/>
            </a:pPr>
            <a:endParaRPr lang="en-AU" sz="2400" dirty="0" smtClean="0"/>
          </a:p>
          <a:p>
            <a:pPr marL="0" indent="0" fontAlgn="auto">
              <a:spcAft>
                <a:spcPts val="0"/>
              </a:spcAft>
              <a:buNone/>
            </a:pPr>
            <a:endParaRPr lang="en-AU" sz="2400" dirty="0"/>
          </a:p>
          <a:p>
            <a:pPr marL="0" indent="0" fontAlgn="auto">
              <a:spcAft>
                <a:spcPts val="0"/>
              </a:spcAft>
              <a:buNone/>
            </a:pPr>
            <a:endParaRPr lang="en-AU" sz="2400" dirty="0" smtClean="0"/>
          </a:p>
          <a:p>
            <a:pPr marL="0" indent="0" fontAlgn="auto">
              <a:spcAft>
                <a:spcPts val="0"/>
              </a:spcAft>
              <a:buNone/>
            </a:pPr>
            <a:r>
              <a:rPr lang="en-AU" sz="2400" dirty="0" smtClean="0"/>
              <a:t>Use data for asset renewal planning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en-AU" sz="2400" dirty="0" smtClean="0"/>
              <a:t>Renewal year = Construction year + useful life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en-AU" sz="2400" dirty="0" smtClean="0"/>
              <a:t>Renewal cost = Gross replacement cost </a:t>
            </a:r>
            <a:endParaRPr lang="en-AU" sz="2400" dirty="0"/>
          </a:p>
          <a:p>
            <a:pPr marL="0" indent="0" fontAlgn="auto">
              <a:spcAft>
                <a:spcPts val="0"/>
              </a:spcAft>
              <a:buNone/>
            </a:pPr>
            <a:endParaRPr lang="en-AU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084168" y="4986400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dirty="0" smtClean="0"/>
              <a:t>Data can be used for AM planning</a:t>
            </a:r>
            <a:endParaRPr lang="en-AU" sz="1600" dirty="0"/>
          </a:p>
        </p:txBody>
      </p:sp>
      <p:sp>
        <p:nvSpPr>
          <p:cNvPr id="8" name="Oval 7"/>
          <p:cNvSpPr/>
          <p:nvPr/>
        </p:nvSpPr>
        <p:spPr>
          <a:xfrm>
            <a:off x="6084168" y="4851946"/>
            <a:ext cx="1584176" cy="109990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563888" y="4344415"/>
            <a:ext cx="2520280" cy="641985"/>
          </a:xfrm>
          <a:prstGeom prst="straightConnector1">
            <a:avLst/>
          </a:prstGeom>
          <a:ln w="28575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796136" y="4344415"/>
            <a:ext cx="504056" cy="507531"/>
          </a:xfrm>
          <a:prstGeom prst="straightConnector1">
            <a:avLst/>
          </a:prstGeom>
          <a:ln w="28575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444208" y="4385716"/>
            <a:ext cx="144016" cy="395167"/>
          </a:xfrm>
          <a:prstGeom prst="straightConnector1">
            <a:avLst/>
          </a:prstGeom>
          <a:ln w="28575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7308304" y="4385716"/>
            <a:ext cx="216024" cy="395167"/>
          </a:xfrm>
          <a:prstGeom prst="straightConnector1">
            <a:avLst/>
          </a:prstGeom>
          <a:ln w="28575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125507" y="2780928"/>
          <a:ext cx="8892986" cy="15422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8960"/>
                <a:gridCol w="862971"/>
                <a:gridCol w="379561"/>
                <a:gridCol w="1257159"/>
                <a:gridCol w="522170"/>
                <a:gridCol w="578483"/>
                <a:gridCol w="521440"/>
                <a:gridCol w="525096"/>
                <a:gridCol w="735719"/>
                <a:gridCol w="543379"/>
                <a:gridCol w="568244"/>
                <a:gridCol w="635526"/>
                <a:gridCol w="635526"/>
                <a:gridCol w="528752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 dirty="0">
                          <a:effectLst/>
                        </a:rPr>
                        <a:t>Asset ID</a:t>
                      </a:r>
                      <a:endParaRPr lang="en-A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Component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 dirty="0">
                          <a:effectLst/>
                        </a:rPr>
                        <a:t> </a:t>
                      </a:r>
                      <a:endParaRPr lang="en-A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Description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Date Const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Length (m)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Width (m)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Area (m2)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Condition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Useful Life (yrs)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Unit Cost ($/m2)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Repl Cost ($)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DRC ($)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Deprn ($)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289.1.1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1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 dirty="0">
                          <a:effectLst/>
                        </a:rPr>
                        <a:t> </a:t>
                      </a:r>
                      <a:endParaRPr lang="en-A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Asphalt Surface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1990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1000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6.1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6100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Fair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30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6.00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36,600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6,100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1,220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289.1.2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2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 dirty="0">
                          <a:effectLst/>
                        </a:rPr>
                        <a:t> </a:t>
                      </a:r>
                      <a:endParaRPr lang="en-A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Pavement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1990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1000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9.1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9100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Fair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60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36.00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327,600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119,100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5,460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289.2.1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1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 dirty="0">
                          <a:effectLst/>
                        </a:rPr>
                        <a:t> </a:t>
                      </a:r>
                      <a:endParaRPr lang="en-A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Earth Surface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 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6460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6.1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39406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Poor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 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0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0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0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0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289.3.1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1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 dirty="0">
                          <a:effectLst/>
                        </a:rPr>
                        <a:t> </a:t>
                      </a:r>
                      <a:endParaRPr lang="en-A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Concrete Pavement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1995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140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6.1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854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Fair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50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50.00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427,000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25,620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854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 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 dirty="0">
                          <a:effectLst/>
                        </a:rPr>
                        <a:t> </a:t>
                      </a:r>
                      <a:endParaRPr lang="en-A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 dirty="0">
                          <a:effectLst/>
                        </a:rPr>
                        <a:t> </a:t>
                      </a:r>
                      <a:endParaRPr lang="en-A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 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 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 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 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 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 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 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 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406,900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222,820</a:t>
                      </a:r>
                      <a:endParaRPr lang="en-A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 dirty="0">
                          <a:effectLst/>
                        </a:rPr>
                        <a:t>7,534</a:t>
                      </a:r>
                      <a:endParaRPr lang="en-A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7092280" y="2564904"/>
            <a:ext cx="2051720" cy="864096"/>
          </a:xfrm>
          <a:prstGeom prst="ellipse">
            <a:avLst/>
          </a:prstGeom>
          <a:noFill/>
          <a:ln w="38100">
            <a:solidFill>
              <a:srgbClr val="AF0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84498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/>
                <a:cs typeface="Arial"/>
              </a:rPr>
              <a:t>Useful life is not a look up table</a:t>
            </a:r>
            <a:endParaRPr lang="en-AU" dirty="0">
              <a:latin typeface="Arial"/>
              <a:cs typeface="Arial"/>
            </a:endParaRPr>
          </a:p>
        </p:txBody>
      </p:sp>
      <p:graphicFrame>
        <p:nvGraphicFramePr>
          <p:cNvPr id="100355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179388" y="1700213"/>
          <a:ext cx="4621212" cy="252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74" name="Visio" r:id="rId3" imgW="4800600" imgH="2616200" progId="">
                  <p:embed/>
                </p:oleObj>
              </mc:Choice>
              <mc:Fallback>
                <p:oleObj name="Visio" r:id="rId3" imgW="4800600" imgH="2616200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700213"/>
                        <a:ext cx="4621212" cy="252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356" name="Rectangle 7"/>
          <p:cNvSpPr>
            <a:spLocks noChangeArrowheads="1"/>
          </p:cNvSpPr>
          <p:nvPr/>
        </p:nvSpPr>
        <p:spPr bwMode="auto">
          <a:xfrm>
            <a:off x="900113" y="4454525"/>
            <a:ext cx="3455987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AU" sz="1400" smtClean="0">
                <a:solidFill>
                  <a:srgbClr val="90191C"/>
                </a:solidFill>
                <a:latin typeface="Arial" charset="0"/>
                <a:ea typeface="ＭＳ Ｐゴシック" charset="0"/>
                <a:cs typeface="ＭＳ Ｐゴシック" charset="0"/>
              </a:rPr>
              <a:t>Period that the asset provides the required level of service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AU" sz="1400" smtClean="0">
              <a:solidFill>
                <a:srgbClr val="90191C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defTabSz="914400" eaLnBrk="0" fontAlgn="base" hangingPunct="0">
              <a:spcBef>
                <a:spcPct val="50000"/>
              </a:spcBef>
              <a:spcAft>
                <a:spcPct val="0"/>
              </a:spcAft>
              <a:buFont typeface="Wingdings" charset="0"/>
              <a:buChar char="§"/>
            </a:pPr>
            <a:r>
              <a:rPr lang="en-AU" sz="1400" smtClean="0">
                <a:solidFill>
                  <a:srgbClr val="90191C"/>
                </a:solidFill>
                <a:latin typeface="Arial" charset="0"/>
                <a:ea typeface="ＭＳ Ｐゴシック" charset="0"/>
                <a:cs typeface="ＭＳ Ｐゴシック" charset="0"/>
              </a:rPr>
              <a:t> Use best information available</a:t>
            </a:r>
          </a:p>
          <a:p>
            <a:pPr lvl="1" defTabSz="914400" eaLnBrk="0" fontAlgn="base" hangingPunct="0">
              <a:spcBef>
                <a:spcPct val="50000"/>
              </a:spcBef>
              <a:spcAft>
                <a:spcPct val="0"/>
              </a:spcAft>
              <a:buFont typeface="Wingdings" charset="0"/>
              <a:buChar char="§"/>
            </a:pPr>
            <a:r>
              <a:rPr lang="en-AU" sz="1400" smtClean="0">
                <a:solidFill>
                  <a:srgbClr val="90191C"/>
                </a:solidFill>
                <a:latin typeface="Arial" charset="0"/>
                <a:ea typeface="ＭＳ Ｐゴシック" charset="0"/>
                <a:cs typeface="ＭＳ Ｐゴシック" charset="0"/>
              </a:rPr>
              <a:t> Experience with similar assets</a:t>
            </a:r>
          </a:p>
          <a:p>
            <a:pPr lvl="1" defTabSz="914400" eaLnBrk="0" fontAlgn="base" hangingPunct="0">
              <a:spcBef>
                <a:spcPct val="50000"/>
              </a:spcBef>
              <a:spcAft>
                <a:spcPct val="0"/>
              </a:spcAft>
              <a:buFont typeface="Wingdings" charset="0"/>
              <a:buChar char="§"/>
            </a:pPr>
            <a:r>
              <a:rPr lang="en-AU" sz="1400" smtClean="0">
                <a:solidFill>
                  <a:srgbClr val="90191C"/>
                </a:solidFill>
                <a:latin typeface="Arial" charset="0"/>
                <a:ea typeface="ＭＳ Ｐゴシック" charset="0"/>
                <a:cs typeface="ＭＳ Ｐゴシック" charset="0"/>
              </a:rPr>
              <a:t> When will replacement / disposal   appear in the Works Program?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smtClean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00357" name="Object 2"/>
          <p:cNvGraphicFramePr>
            <a:graphicFrameLocks noChangeAspect="1"/>
          </p:cNvGraphicFramePr>
          <p:nvPr/>
        </p:nvGraphicFramePr>
        <p:xfrm>
          <a:off x="5000625" y="1700213"/>
          <a:ext cx="3975100" cy="306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75" name="Visio" r:id="rId5" imgW="3987800" imgH="3073400" progId="">
                  <p:embed/>
                </p:oleObj>
              </mc:Choice>
              <mc:Fallback>
                <p:oleObj name="Visio" r:id="rId5" imgW="3987800" imgH="3073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25" y="1700213"/>
                        <a:ext cx="3975100" cy="306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0358" name="Picture 5" descr="MVC-684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4760913"/>
            <a:ext cx="3714750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790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/>
                <a:cs typeface="Arial"/>
              </a:rPr>
              <a:t>Useful life is not a look up table</a:t>
            </a:r>
            <a:endParaRPr lang="en-AU" dirty="0">
              <a:latin typeface="Arial"/>
              <a:cs typeface="Arial"/>
            </a:endParaRPr>
          </a:p>
        </p:txBody>
      </p:sp>
      <p:graphicFrame>
        <p:nvGraphicFramePr>
          <p:cNvPr id="101378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179388" y="1700213"/>
          <a:ext cx="4621212" cy="252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98" name="Visio" r:id="rId3" imgW="4800600" imgH="2616200" progId="">
                  <p:embed/>
                </p:oleObj>
              </mc:Choice>
              <mc:Fallback>
                <p:oleObj name="Visio" r:id="rId3" imgW="4800600" imgH="2616200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700213"/>
                        <a:ext cx="4621212" cy="252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379" name="Rectangle 7"/>
          <p:cNvSpPr>
            <a:spLocks noChangeArrowheads="1"/>
          </p:cNvSpPr>
          <p:nvPr/>
        </p:nvSpPr>
        <p:spPr bwMode="auto">
          <a:xfrm>
            <a:off x="900113" y="4454525"/>
            <a:ext cx="3455987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AU" sz="1400" smtClean="0">
                <a:solidFill>
                  <a:srgbClr val="90191C"/>
                </a:solidFill>
                <a:latin typeface="Arial" charset="0"/>
                <a:ea typeface="ＭＳ Ｐゴシック" charset="0"/>
                <a:cs typeface="ＭＳ Ｐゴシック" charset="0"/>
              </a:rPr>
              <a:t>Period that the asset provides the required level of service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AU" sz="1400" smtClean="0">
              <a:solidFill>
                <a:srgbClr val="90191C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defTabSz="914400" eaLnBrk="0" fontAlgn="base" hangingPunct="0">
              <a:spcBef>
                <a:spcPct val="50000"/>
              </a:spcBef>
              <a:spcAft>
                <a:spcPct val="0"/>
              </a:spcAft>
              <a:buFont typeface="Wingdings" charset="0"/>
              <a:buChar char="§"/>
            </a:pPr>
            <a:r>
              <a:rPr lang="en-AU" sz="1400" smtClean="0">
                <a:solidFill>
                  <a:srgbClr val="90191C"/>
                </a:solidFill>
                <a:latin typeface="Arial" charset="0"/>
                <a:ea typeface="ＭＳ Ｐゴシック" charset="0"/>
                <a:cs typeface="ＭＳ Ｐゴシック" charset="0"/>
              </a:rPr>
              <a:t> Use best information available</a:t>
            </a:r>
          </a:p>
          <a:p>
            <a:pPr lvl="1" defTabSz="914400" eaLnBrk="0" fontAlgn="base" hangingPunct="0">
              <a:spcBef>
                <a:spcPct val="50000"/>
              </a:spcBef>
              <a:spcAft>
                <a:spcPct val="0"/>
              </a:spcAft>
              <a:buFont typeface="Wingdings" charset="0"/>
              <a:buChar char="§"/>
            </a:pPr>
            <a:r>
              <a:rPr lang="en-AU" sz="1400" smtClean="0">
                <a:solidFill>
                  <a:srgbClr val="90191C"/>
                </a:solidFill>
                <a:latin typeface="Arial" charset="0"/>
                <a:ea typeface="ＭＳ Ｐゴシック" charset="0"/>
                <a:cs typeface="ＭＳ Ｐゴシック" charset="0"/>
              </a:rPr>
              <a:t> Experience with similar assets</a:t>
            </a:r>
          </a:p>
          <a:p>
            <a:pPr lvl="1" defTabSz="914400" eaLnBrk="0" fontAlgn="base" hangingPunct="0">
              <a:spcBef>
                <a:spcPct val="50000"/>
              </a:spcBef>
              <a:spcAft>
                <a:spcPct val="0"/>
              </a:spcAft>
              <a:buFont typeface="Wingdings" charset="0"/>
              <a:buChar char="§"/>
            </a:pPr>
            <a:r>
              <a:rPr lang="en-AU" sz="1400" smtClean="0">
                <a:solidFill>
                  <a:srgbClr val="90191C"/>
                </a:solidFill>
                <a:latin typeface="Arial" charset="0"/>
                <a:ea typeface="ＭＳ Ｐゴシック" charset="0"/>
                <a:cs typeface="ＭＳ Ｐゴシック" charset="0"/>
              </a:rPr>
              <a:t> When will replacement / disposal   appear in the Works Program?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smtClean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01380" name="Object 2"/>
          <p:cNvGraphicFramePr>
            <a:graphicFrameLocks noChangeAspect="1"/>
          </p:cNvGraphicFramePr>
          <p:nvPr/>
        </p:nvGraphicFramePr>
        <p:xfrm>
          <a:off x="5000625" y="1700213"/>
          <a:ext cx="3975100" cy="306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99" name="Visio" r:id="rId5" imgW="3987800" imgH="3073400" progId="">
                  <p:embed/>
                </p:oleObj>
              </mc:Choice>
              <mc:Fallback>
                <p:oleObj name="Visio" r:id="rId5" imgW="3987800" imgH="3073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25" y="1700213"/>
                        <a:ext cx="3975100" cy="306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381" name="Rectangle 7"/>
          <p:cNvSpPr>
            <a:spLocks noChangeArrowheads="1"/>
          </p:cNvSpPr>
          <p:nvPr/>
        </p:nvSpPr>
        <p:spPr bwMode="auto">
          <a:xfrm>
            <a:off x="5345113" y="4826000"/>
            <a:ext cx="3798887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 defTabSz="9144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 Condition / Functional</a:t>
            </a:r>
          </a:p>
          <a:p>
            <a:pPr lvl="1" defTabSz="9144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 Capacity and Utilisation </a:t>
            </a:r>
          </a:p>
          <a:p>
            <a:pPr lvl="1" defTabSz="9144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 Cost and efficiency </a:t>
            </a:r>
          </a:p>
          <a:p>
            <a:pPr lvl="1" defTabSz="9144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 Safety and compliance </a:t>
            </a:r>
          </a:p>
          <a:p>
            <a:pPr lvl="1" defTabSz="9144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 Location, Obsolescence</a:t>
            </a:r>
          </a:p>
          <a:p>
            <a:pPr lvl="1" defTabSz="9144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 Availability of funding, etc </a:t>
            </a:r>
          </a:p>
        </p:txBody>
      </p:sp>
    </p:spTree>
    <p:extLst>
      <p:ext uri="{BB962C8B-B14F-4D97-AF65-F5344CB8AC3E}">
        <p14:creationId xmlns:p14="http://schemas.microsoft.com/office/powerpoint/2010/main" val="429470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/>
          <a:lstStyle/>
          <a:p>
            <a:pPr eaLnBrk="1" hangingPunct="1"/>
            <a:r>
              <a:rPr lang="en-US" dirty="0">
                <a:latin typeface="Arial"/>
                <a:cs typeface="Arial"/>
              </a:rPr>
              <a:t>Use the data for asset renewal planning</a:t>
            </a:r>
            <a:endParaRPr lang="en-AU" dirty="0">
              <a:latin typeface="Arial"/>
              <a:cs typeface="Arial"/>
            </a:endParaRPr>
          </a:p>
        </p:txBody>
      </p:sp>
      <p:pic>
        <p:nvPicPr>
          <p:cNvPr id="1095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38" y="7938"/>
            <a:ext cx="4602162" cy="3133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40563" y="2971800"/>
            <a:ext cx="679450" cy="3381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AU" sz="1600" dirty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Arial" charset="0"/>
              </a:rPr>
              <a:t>Now</a:t>
            </a:r>
          </a:p>
        </p:txBody>
      </p:sp>
      <p:grpSp>
        <p:nvGrpSpPr>
          <p:cNvPr id="6" name="Group 13"/>
          <p:cNvGrpSpPr>
            <a:grpSpLocks/>
          </p:cNvGrpSpPr>
          <p:nvPr/>
        </p:nvGrpSpPr>
        <p:grpSpPr bwMode="auto">
          <a:xfrm>
            <a:off x="5899150" y="436563"/>
            <a:ext cx="2506663" cy="1077912"/>
            <a:chOff x="3533659" y="2249571"/>
            <a:chExt cx="3252916" cy="2006177"/>
          </a:xfrm>
        </p:grpSpPr>
        <p:sp>
          <p:nvSpPr>
            <p:cNvPr id="7" name="TextBox 6"/>
            <p:cNvSpPr txBox="1"/>
            <p:nvPr/>
          </p:nvSpPr>
          <p:spPr>
            <a:xfrm>
              <a:off x="3533659" y="2249571"/>
              <a:ext cx="2181658" cy="120252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U" dirty="0">
                  <a:solidFill>
                    <a:srgbClr val="000000"/>
                  </a:solidFill>
                  <a:latin typeface="Calibri" pitchFamily="34" charset="0"/>
                  <a:ea typeface="ＭＳ Ｐゴシック" charset="0"/>
                  <a:cs typeface="Arial" charset="0"/>
                </a:rPr>
                <a:t>What do you need to spend?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285967" y="2249571"/>
              <a:ext cx="500608" cy="200617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U" dirty="0">
                  <a:solidFill>
                    <a:srgbClr val="000000"/>
                  </a:solidFill>
                  <a:latin typeface="Calibri" pitchFamily="34" charset="0"/>
                  <a:ea typeface="ＭＳ Ｐゴシック" charset="0"/>
                  <a:cs typeface="Arial" charset="0"/>
                </a:rPr>
                <a:t>$$$</a:t>
              </a:r>
              <a:endParaRPr lang="en-AU" sz="2800" dirty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9" name="Right Arrow 8"/>
            <p:cNvSpPr/>
            <p:nvPr/>
          </p:nvSpPr>
          <p:spPr bwMode="auto">
            <a:xfrm>
              <a:off x="5612312" y="2571622"/>
              <a:ext cx="570650" cy="428419"/>
            </a:xfrm>
            <a:prstGeom prst="rightArrow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b"/>
            <a:lstStyle/>
            <a:p>
              <a:pPr algn="ctr" defTabSz="93821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AU" sz="400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charset="0"/>
                <a:cs typeface="Arial" charset="0"/>
              </a:endParaRPr>
            </a:p>
          </p:txBody>
        </p:sp>
      </p:grpSp>
      <p:grpSp>
        <p:nvGrpSpPr>
          <p:cNvPr id="10" name="Group 15"/>
          <p:cNvGrpSpPr>
            <a:grpSpLocks/>
          </p:cNvGrpSpPr>
          <p:nvPr/>
        </p:nvGrpSpPr>
        <p:grpSpPr bwMode="auto">
          <a:xfrm>
            <a:off x="5899150" y="1389063"/>
            <a:ext cx="2282825" cy="646112"/>
            <a:chOff x="3071802" y="3857626"/>
            <a:chExt cx="3571900" cy="879116"/>
          </a:xfrm>
        </p:grpSpPr>
        <p:sp>
          <p:nvSpPr>
            <p:cNvPr id="11" name="TextBox 10"/>
            <p:cNvSpPr txBox="1"/>
            <p:nvPr/>
          </p:nvSpPr>
          <p:spPr>
            <a:xfrm>
              <a:off x="3071802" y="3857626"/>
              <a:ext cx="2849075" cy="87911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U" dirty="0">
                  <a:solidFill>
                    <a:srgbClr val="000000"/>
                  </a:solidFill>
                  <a:latin typeface="Calibri" pitchFamily="34" charset="0"/>
                  <a:ea typeface="ＭＳ Ｐゴシック" charset="0"/>
                  <a:cs typeface="Arial" charset="0"/>
                </a:rPr>
                <a:t>When you need to spend it?</a:t>
              </a:r>
            </a:p>
          </p:txBody>
        </p:sp>
        <p:sp>
          <p:nvSpPr>
            <p:cNvPr id="12" name="Right Arrow 11"/>
            <p:cNvSpPr/>
            <p:nvPr/>
          </p:nvSpPr>
          <p:spPr bwMode="auto">
            <a:xfrm>
              <a:off x="5642677" y="4071465"/>
              <a:ext cx="1001025" cy="429839"/>
            </a:xfrm>
            <a:prstGeom prst="rightArrow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b"/>
            <a:lstStyle/>
            <a:p>
              <a:pPr algn="ctr" defTabSz="93821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AU" sz="400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charset="0"/>
                <a:cs typeface="Arial" charset="0"/>
              </a:endParaRPr>
            </a:p>
          </p:txBody>
        </p:sp>
      </p:grpSp>
      <p:pic>
        <p:nvPicPr>
          <p:cNvPr id="10957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500438"/>
            <a:ext cx="4383087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940675" y="3789363"/>
            <a:ext cx="500063" cy="20002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AU" sz="2400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AU" sz="2400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AU" sz="2400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AU" sz="2400" dirty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Arial" charset="0"/>
              </a:rPr>
              <a:t>$$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AU" sz="2800" dirty="0">
              <a:solidFill>
                <a:srgbClr val="000000"/>
              </a:solidFill>
              <a:latin typeface="Calibri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5899150" y="3500438"/>
            <a:ext cx="1681163" cy="6461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AU" dirty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Arial" charset="0"/>
              </a:rPr>
              <a:t>What do you need to spend?</a:t>
            </a:r>
          </a:p>
        </p:txBody>
      </p:sp>
      <p:sp>
        <p:nvSpPr>
          <p:cNvPr id="19" name="TextBox 18"/>
          <p:cNvSpPr txBox="1"/>
          <p:nvPr/>
        </p:nvSpPr>
        <p:spPr bwMode="auto">
          <a:xfrm>
            <a:off x="5899150" y="4437063"/>
            <a:ext cx="1820863" cy="6461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AU" dirty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Arial" charset="0"/>
              </a:rPr>
              <a:t>When you need to spend it?</a:t>
            </a:r>
          </a:p>
        </p:txBody>
      </p:sp>
      <p:sp>
        <p:nvSpPr>
          <p:cNvPr id="20" name="Right Arrow 19"/>
          <p:cNvSpPr/>
          <p:nvPr/>
        </p:nvSpPr>
        <p:spPr bwMode="auto">
          <a:xfrm>
            <a:off x="7499350" y="3789363"/>
            <a:ext cx="441325" cy="230187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b"/>
          <a:lstStyle/>
          <a:p>
            <a:pPr algn="ctr" defTabSz="93821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AU" sz="400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21" name="Right Arrow 20"/>
          <p:cNvSpPr/>
          <p:nvPr/>
        </p:nvSpPr>
        <p:spPr bwMode="auto">
          <a:xfrm>
            <a:off x="7300913" y="4767263"/>
            <a:ext cx="639762" cy="315912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b"/>
          <a:lstStyle/>
          <a:p>
            <a:pPr algn="ctr" defTabSz="93821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AU" sz="400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6468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6" grpId="0" animBg="1"/>
      <p:bldP spid="17" grpId="0" animBg="1"/>
      <p:bldP spid="19" grpId="0" animBg="1"/>
      <p:bldP spid="20" grpId="0" animBg="1"/>
      <p:bldP spid="2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dirty="0">
                <a:latin typeface="Arial"/>
                <a:cs typeface="Arial"/>
              </a:rPr>
              <a:t>Project capital renewal requirements</a:t>
            </a:r>
          </a:p>
        </p:txBody>
      </p:sp>
      <p:pic>
        <p:nvPicPr>
          <p:cNvPr id="110594" name="Picture 2" descr="Barossa Transport Renewals #1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927225"/>
            <a:ext cx="6264275" cy="447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922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3"/>
                </a:solidFill>
                <a:latin typeface="Arial"/>
                <a:cs typeface="Arial"/>
              </a:rPr>
              <a:t>Sustainability Involves</a:t>
            </a:r>
            <a:br>
              <a:rPr lang="en-US" b="1" dirty="0" smtClean="0">
                <a:solidFill>
                  <a:schemeClr val="accent3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chemeClr val="accent3"/>
                </a:solidFill>
                <a:latin typeface="Arial"/>
                <a:cs typeface="Arial"/>
              </a:rPr>
              <a:t>Trade-Offs</a:t>
            </a:r>
            <a:endParaRPr lang="en-US" b="1" dirty="0">
              <a:solidFill>
                <a:schemeClr val="accent3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786314" y="214312"/>
            <a:ext cx="4357686" cy="6429398"/>
          </a:xfrm>
        </p:spPr>
        <p:txBody>
          <a:bodyPr anchor="ctr" anchorCtr="1"/>
          <a:lstStyle/>
          <a:p>
            <a:pPr marL="457200" indent="-457200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What do we need?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What can do without?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What can we defer?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Can we raise revenue?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Use borrowings?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>
                <a:solidFill>
                  <a:schemeClr val="accent3"/>
                </a:solidFill>
              </a:rPr>
              <a:t>What are our priorities?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 smtClean="0"/>
              <a:t>risks &amp; consequences?</a:t>
            </a:r>
          </a:p>
        </p:txBody>
      </p:sp>
    </p:spTree>
    <p:extLst>
      <p:ext uri="{BB962C8B-B14F-4D97-AF65-F5344CB8AC3E}">
        <p14:creationId xmlns:p14="http://schemas.microsoft.com/office/powerpoint/2010/main" val="315155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kern="1200" dirty="0" smtClean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Know the long term impact of your decisions</a:t>
            </a:r>
            <a:endParaRPr lang="en-AU" sz="4400" kern="1200" dirty="0" smtClean="0"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 anchor="ctr" anchorCtr="1">
            <a:normAutofit/>
          </a:bodyPr>
          <a:lstStyle/>
          <a:p>
            <a:pPr indent="0" algn="ctr"/>
            <a:r>
              <a:rPr lang="en-US" sz="4000" dirty="0">
                <a:solidFill>
                  <a:schemeClr val="bg1"/>
                </a:solidFill>
              </a:rPr>
              <a:t>Making the trade offs between service levels &amp; funding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8750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_painting_street_1600_clr_1268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015" y="908721"/>
            <a:ext cx="2550771" cy="2231924"/>
          </a:xfrm>
          <a:prstGeom prst="rect">
            <a:avLst/>
          </a:prstGeom>
        </p:spPr>
      </p:pic>
      <p:sp>
        <p:nvSpPr>
          <p:cNvPr id="83969" name="Title 1"/>
          <p:cNvSpPr>
            <a:spLocks noGrp="1"/>
          </p:cNvSpPr>
          <p:nvPr>
            <p:ph type="title"/>
          </p:nvPr>
        </p:nvSpPr>
        <p:spPr>
          <a:xfrm>
            <a:off x="0" y="908720"/>
            <a:ext cx="4284663" cy="1143000"/>
          </a:xfrm>
          <a:ln/>
        </p:spPr>
        <p:txBody>
          <a:bodyPr/>
          <a:lstStyle/>
          <a:p>
            <a:pPr eaLnBrk="1" hangingPunct="1"/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Financial Sustainability: maintaining </a:t>
            </a:r>
            <a:r>
              <a:rPr lang="en-US" sz="2800" u="sng" dirty="0">
                <a:solidFill>
                  <a:srgbClr val="000000"/>
                </a:solidFill>
                <a:latin typeface="Arial"/>
                <a:cs typeface="Arial"/>
              </a:rPr>
              <a:t>infrastructure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u="sng" dirty="0">
                <a:solidFill>
                  <a:srgbClr val="000000"/>
                </a:solidFill>
                <a:latin typeface="Arial"/>
                <a:cs typeface="Arial"/>
              </a:rPr>
              <a:t>&amp; financial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capital</a:t>
            </a:r>
            <a:b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over long term</a:t>
            </a:r>
            <a:endParaRPr lang="en-AU" sz="2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 flipV="1">
            <a:off x="3084063" y="2780928"/>
            <a:ext cx="857700" cy="743319"/>
          </a:xfrm>
          <a:prstGeom prst="line">
            <a:avLst/>
          </a:prstGeom>
          <a:noFill/>
          <a:ln w="47625">
            <a:solidFill>
              <a:srgbClr val="C00000"/>
            </a:solidFill>
            <a:round/>
            <a:headEnd/>
            <a:tailEnd type="triangle" w="lg" len="med"/>
          </a:ln>
          <a:effectLst/>
        </p:spPr>
        <p:txBody>
          <a:bodyPr anchor="b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AU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0"/>
              <a:cs typeface="Arial" charset="0"/>
            </a:endParaRPr>
          </a:p>
        </p:txBody>
      </p:sp>
      <p:grpSp>
        <p:nvGrpSpPr>
          <p:cNvPr id="83972" name="Group 17"/>
          <p:cNvGrpSpPr>
            <a:grpSpLocks/>
          </p:cNvGrpSpPr>
          <p:nvPr/>
        </p:nvGrpSpPr>
        <p:grpSpPr bwMode="auto">
          <a:xfrm>
            <a:off x="6061091" y="1599730"/>
            <a:ext cx="2819384" cy="1631950"/>
            <a:chOff x="5273696" y="1654907"/>
            <a:chExt cx="2819385" cy="1631216"/>
          </a:xfrm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5786443" y="1654907"/>
              <a:ext cx="2306638" cy="1631216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rgbClr val="C00000"/>
              </a:solidFill>
              <a:miter lim="800000"/>
              <a:headEnd/>
              <a:tailEnd/>
            </a:ln>
          </p:spPr>
          <p:txBody>
            <a:bodyPr anchor="b">
              <a:spAutoFit/>
            </a:bodyPr>
            <a:lstStyle/>
            <a:p>
              <a:pPr defTabSz="938213" eaLnBrk="0" fontAlgn="base" hangingPunct="0">
                <a:spcBef>
                  <a:spcPct val="50000"/>
                </a:spcBef>
                <a:spcAft>
                  <a:spcPts val="1200"/>
                </a:spcAft>
                <a:defRPr/>
              </a:pPr>
              <a:r>
                <a:rPr lang="en-AU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charset="0"/>
                  <a:cs typeface="Arial" charset="0"/>
                </a:rPr>
                <a:t>ASSET MANAGEMENT PLAN</a:t>
              </a:r>
            </a:p>
            <a:p>
              <a:pPr defTabSz="93821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U" dirty="0">
                  <a:solidFill>
                    <a:srgbClr val="000000"/>
                  </a:solidFill>
                  <a:ea typeface="ＭＳ Ｐゴシック" charset="0"/>
                  <a:cs typeface="Arial" charset="0"/>
                </a:rPr>
                <a:t>Services required,</a:t>
              </a:r>
            </a:p>
            <a:p>
              <a:pPr defTabSz="93821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U" dirty="0">
                  <a:solidFill>
                    <a:srgbClr val="000000"/>
                  </a:solidFill>
                  <a:ea typeface="ＭＳ Ｐゴシック" charset="0"/>
                  <a:cs typeface="Arial" charset="0"/>
                </a:rPr>
                <a:t>how provided &amp; </a:t>
              </a:r>
            </a:p>
            <a:p>
              <a:pPr defTabSz="93821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U" dirty="0">
                  <a:solidFill>
                    <a:srgbClr val="000000"/>
                  </a:solidFill>
                  <a:ea typeface="ＭＳ Ｐゴシック" charset="0"/>
                  <a:cs typeface="Arial" charset="0"/>
                </a:rPr>
                <a:t>funds required</a:t>
              </a:r>
              <a:endParaRPr lang="en-US" dirty="0">
                <a:solidFill>
                  <a:srgbClr val="000000"/>
                </a:solidFill>
                <a:ea typeface="ＭＳ Ｐゴシック" charset="0"/>
                <a:cs typeface="Arial" charset="0"/>
              </a:endParaRPr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 flipV="1">
              <a:off x="5273696" y="2422327"/>
              <a:ext cx="531204" cy="0"/>
            </a:xfrm>
            <a:prstGeom prst="line">
              <a:avLst/>
            </a:prstGeom>
            <a:noFill/>
            <a:ln w="47625">
              <a:solidFill>
                <a:srgbClr val="C00000"/>
              </a:solidFill>
              <a:round/>
              <a:headEnd/>
              <a:tailEnd type="triangle" w="lg" len="med"/>
            </a:ln>
            <a:effectLst/>
          </p:spPr>
          <p:txBody>
            <a:bodyPr anchor="b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AU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Arial" charset="0"/>
              </a:endParaRPr>
            </a:p>
          </p:txBody>
        </p:sp>
      </p:grpSp>
      <p:grpSp>
        <p:nvGrpSpPr>
          <p:cNvPr id="83973" name="Group 19"/>
          <p:cNvGrpSpPr>
            <a:grpSpLocks/>
          </p:cNvGrpSpPr>
          <p:nvPr/>
        </p:nvGrpSpPr>
        <p:grpSpPr bwMode="auto">
          <a:xfrm>
            <a:off x="3059833" y="5301206"/>
            <a:ext cx="3625153" cy="600866"/>
            <a:chOff x="2034290" y="5046639"/>
            <a:chExt cx="3625175" cy="533348"/>
          </a:xfrm>
        </p:grpSpPr>
        <p:sp>
          <p:nvSpPr>
            <p:cNvPr id="13" name="Line 12"/>
            <p:cNvSpPr>
              <a:spLocks noChangeShapeType="1"/>
            </p:cNvSpPr>
            <p:nvPr/>
          </p:nvSpPr>
          <p:spPr bwMode="auto">
            <a:xfrm flipH="1" flipV="1">
              <a:off x="2034290" y="5046639"/>
              <a:ext cx="882029" cy="518832"/>
            </a:xfrm>
            <a:prstGeom prst="line">
              <a:avLst/>
            </a:prstGeom>
            <a:noFill/>
            <a:ln w="47625">
              <a:solidFill>
                <a:srgbClr val="C00000"/>
              </a:solidFill>
              <a:round/>
              <a:headEnd/>
              <a:tailEnd type="triangle" w="lg" len="med"/>
            </a:ln>
            <a:effectLst/>
          </p:spPr>
          <p:txBody>
            <a:bodyPr anchor="b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AU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Arial" charset="0"/>
              </a:endParaRPr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 flipH="1" flipV="1">
              <a:off x="4999357" y="5579985"/>
              <a:ext cx="660108" cy="2"/>
            </a:xfrm>
            <a:prstGeom prst="line">
              <a:avLst/>
            </a:prstGeom>
            <a:noFill/>
            <a:ln w="47625">
              <a:solidFill>
                <a:srgbClr val="C00000"/>
              </a:solidFill>
              <a:round/>
              <a:headEnd/>
              <a:tailEnd type="triangle" w="lg" len="med"/>
            </a:ln>
            <a:effectLst/>
          </p:spPr>
          <p:txBody>
            <a:bodyPr anchor="b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AU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Arial" charset="0"/>
              </a:endParaRPr>
            </a:p>
          </p:txBody>
        </p:sp>
      </p:grpSp>
      <p:grpSp>
        <p:nvGrpSpPr>
          <p:cNvPr id="83974" name="Group 18"/>
          <p:cNvGrpSpPr>
            <a:grpSpLocks/>
          </p:cNvGrpSpPr>
          <p:nvPr/>
        </p:nvGrpSpPr>
        <p:grpSpPr bwMode="auto">
          <a:xfrm>
            <a:off x="6684986" y="3231681"/>
            <a:ext cx="2232025" cy="2711531"/>
            <a:chOff x="5884868" y="3593249"/>
            <a:chExt cx="2232025" cy="2711541"/>
          </a:xfrm>
        </p:grpSpPr>
        <p:sp>
          <p:nvSpPr>
            <p:cNvPr id="17" name="Text Box 5"/>
            <p:cNvSpPr txBox="1">
              <a:spLocks noChangeArrowheads="1"/>
            </p:cNvSpPr>
            <p:nvPr/>
          </p:nvSpPr>
          <p:spPr bwMode="auto">
            <a:xfrm>
              <a:off x="5884868" y="4850635"/>
              <a:ext cx="2232025" cy="1454155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rgbClr val="C00000"/>
              </a:solidFill>
              <a:miter lim="800000"/>
              <a:headEnd/>
              <a:tailEnd/>
            </a:ln>
          </p:spPr>
          <p:txBody>
            <a:bodyPr anchor="b">
              <a:spAutoFit/>
            </a:bodyPr>
            <a:lstStyle/>
            <a:p>
              <a:pPr defTabSz="938213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AU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charset="0"/>
                  <a:cs typeface="Arial" charset="0"/>
                </a:rPr>
                <a:t>LONG TERM FINANCIAL PLAN</a:t>
              </a:r>
            </a:p>
            <a:p>
              <a:pPr defTabSz="938213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AU" sz="1000" dirty="0">
                <a:solidFill>
                  <a:srgbClr val="000000"/>
                </a:solidFill>
                <a:ea typeface="ＭＳ Ｐゴシック" charset="0"/>
                <a:cs typeface="Arial" charset="0"/>
              </a:endParaRPr>
            </a:p>
            <a:p>
              <a:pPr defTabSz="93821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U" dirty="0">
                  <a:solidFill>
                    <a:srgbClr val="000000"/>
                  </a:solidFill>
                  <a:ea typeface="ＭＳ Ｐゴシック" charset="0"/>
                  <a:cs typeface="Arial" charset="0"/>
                </a:rPr>
                <a:t>How services are to be funded</a:t>
              </a:r>
              <a:endParaRPr lang="en-US" dirty="0">
                <a:solidFill>
                  <a:srgbClr val="000000"/>
                </a:solidFill>
                <a:ea typeface="ＭＳ Ｐゴシック" charset="0"/>
                <a:cs typeface="Arial" charset="0"/>
              </a:endParaRPr>
            </a:p>
          </p:txBody>
        </p:sp>
        <p:sp>
          <p:nvSpPr>
            <p:cNvPr id="18" name="Line 14"/>
            <p:cNvSpPr>
              <a:spLocks noChangeShapeType="1"/>
            </p:cNvSpPr>
            <p:nvPr/>
          </p:nvSpPr>
          <p:spPr bwMode="auto">
            <a:xfrm>
              <a:off x="7012241" y="3593249"/>
              <a:ext cx="0" cy="1257387"/>
            </a:xfrm>
            <a:prstGeom prst="line">
              <a:avLst/>
            </a:prstGeom>
            <a:noFill/>
            <a:ln w="47625">
              <a:solidFill>
                <a:srgbClr val="C00000"/>
              </a:solidFill>
              <a:round/>
              <a:headEnd/>
              <a:tailEnd type="triangle" w="lg" len="med"/>
            </a:ln>
            <a:effectLst/>
          </p:spPr>
          <p:txBody>
            <a:bodyPr anchor="b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AU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Arial" charset="0"/>
              </a:endParaRPr>
            </a:p>
          </p:txBody>
        </p:sp>
      </p:grpSp>
      <p:grpSp>
        <p:nvGrpSpPr>
          <p:cNvPr id="83975" name="Group 20"/>
          <p:cNvGrpSpPr>
            <a:grpSpLocks/>
          </p:cNvGrpSpPr>
          <p:nvPr/>
        </p:nvGrpSpPr>
        <p:grpSpPr bwMode="auto">
          <a:xfrm>
            <a:off x="3941763" y="3187700"/>
            <a:ext cx="2389187" cy="1981201"/>
            <a:chOff x="3000364" y="2947984"/>
            <a:chExt cx="2305050" cy="1981214"/>
          </a:xfrm>
        </p:grpSpPr>
        <p:sp>
          <p:nvSpPr>
            <p:cNvPr id="21" name="Line 24"/>
            <p:cNvSpPr>
              <a:spLocks noChangeShapeType="1"/>
            </p:cNvSpPr>
            <p:nvPr/>
          </p:nvSpPr>
          <p:spPr bwMode="auto">
            <a:xfrm flipH="1">
              <a:off x="4164184" y="2947984"/>
              <a:ext cx="0" cy="1981214"/>
            </a:xfrm>
            <a:prstGeom prst="line">
              <a:avLst/>
            </a:prstGeom>
            <a:noFill/>
            <a:ln w="47625">
              <a:solidFill>
                <a:srgbClr val="C00000"/>
              </a:solidFill>
              <a:round/>
              <a:headEnd type="triangle" w="lg" len="med"/>
              <a:tailEnd type="triangle" w="lg" len="med"/>
            </a:ln>
            <a:effectLst/>
          </p:spPr>
          <p:txBody>
            <a:bodyPr anchor="b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AU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Arial" charset="0"/>
              </a:endParaRPr>
            </a:p>
          </p:txBody>
        </p:sp>
        <p:sp>
          <p:nvSpPr>
            <p:cNvPr id="22" name="Text Box 23"/>
            <p:cNvSpPr txBox="1">
              <a:spLocks noChangeArrowheads="1"/>
            </p:cNvSpPr>
            <p:nvPr/>
          </p:nvSpPr>
          <p:spPr bwMode="auto">
            <a:xfrm>
              <a:off x="3000364" y="3203236"/>
              <a:ext cx="2305050" cy="1446560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rgbClr val="C00000"/>
              </a:solidFill>
              <a:miter lim="800000"/>
              <a:headEnd/>
              <a:tailEnd/>
            </a:ln>
          </p:spPr>
          <p:txBody>
            <a:bodyPr anchor="b">
              <a:spAutoFit/>
            </a:bodyPr>
            <a:lstStyle/>
            <a:p>
              <a:pPr defTabSz="93821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AU" sz="800" dirty="0">
                <a:solidFill>
                  <a:srgbClr val="000000"/>
                </a:solidFill>
                <a:latin typeface="Palatino"/>
                <a:ea typeface="ＭＳ Ｐゴシック" charset="0"/>
                <a:cs typeface="Arial" charset="0"/>
              </a:endParaRPr>
            </a:p>
            <a:p>
              <a:pPr algn="ctr" defTabSz="93821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U" sz="240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charset="0"/>
                  <a:cs typeface="Arial" charset="0"/>
                </a:rPr>
                <a:t>SERVICE &amp; FINANCIAL </a:t>
              </a:r>
              <a:r>
                <a:rPr lang="en-AU" sz="24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charset="0"/>
                  <a:cs typeface="Arial" charset="0"/>
                </a:rPr>
                <a:t>SUSTAINABILITY</a:t>
              </a:r>
            </a:p>
            <a:p>
              <a:pPr defTabSz="93821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" dirty="0">
                <a:solidFill>
                  <a:srgbClr val="000000"/>
                </a:solidFill>
                <a:latin typeface="Palatino"/>
                <a:ea typeface="ＭＳ Ｐゴシック" charset="0"/>
                <a:cs typeface="Arial" charset="0"/>
              </a:endParaRPr>
            </a:p>
          </p:txBody>
        </p:sp>
      </p:grpSp>
      <p:pic>
        <p:nvPicPr>
          <p:cNvPr id="2" name="Picture 1" descr="puzzle_pieces_community_teamwork_696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4033"/>
            <a:ext cx="3874354" cy="1937177"/>
          </a:xfrm>
          <a:prstGeom prst="rect">
            <a:avLst/>
          </a:prstGeom>
        </p:spPr>
      </p:pic>
      <p:pic>
        <p:nvPicPr>
          <p:cNvPr id="4" name="Picture 3" descr="shiny_rainbow_gold_1600_clr_1128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037" y="5168901"/>
            <a:ext cx="1826053" cy="168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4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4689" name="Object 2"/>
          <p:cNvGraphicFramePr>
            <a:graphicFrameLocks noChangeAspect="1"/>
          </p:cNvGraphicFramePr>
          <p:nvPr/>
        </p:nvGraphicFramePr>
        <p:xfrm>
          <a:off x="-139700" y="-171450"/>
          <a:ext cx="9439275" cy="720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39" name="Chart" r:id="rId3" imgW="6108700" imgH="4076700" progId="MSGraph.Chart.8">
                  <p:embed/>
                </p:oleObj>
              </mc:Choice>
              <mc:Fallback>
                <p:oleObj name="Chart" r:id="rId3" imgW="6108700" imgH="4076700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39700" y="-171450"/>
                        <a:ext cx="9439275" cy="720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66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Providing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elected members with full costs, options &amp; priorities</a:t>
            </a:r>
            <a:endParaRPr lang="en-AU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12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626424" cy="981075"/>
          </a:xfrm>
        </p:spPr>
        <p:txBody>
          <a:bodyPr>
            <a:noAutofit/>
          </a:bodyPr>
          <a:lstStyle/>
          <a:p>
            <a:r>
              <a:rPr lang="en-US" kern="1200" dirty="0" smtClean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Sustainability is maintaining financial capital &amp; infrastructure capital for long term</a:t>
            </a:r>
            <a:endParaRPr lang="en-AU" kern="1200" dirty="0" smtClean="0">
              <a:solidFill>
                <a:schemeClr val="bg1"/>
              </a:solidFill>
              <a:effectLst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figure_painting_street_texture_500_clr_12686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313" y="2145135"/>
            <a:ext cx="3566487" cy="3566487"/>
          </a:xfrm>
          <a:prstGeom prst="rect">
            <a:avLst/>
          </a:prstGeom>
        </p:spPr>
      </p:pic>
      <p:pic>
        <p:nvPicPr>
          <p:cNvPr id="5" name="Picture 4" descr="relaxing_cash_1600_clr_739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45135"/>
            <a:ext cx="3923454" cy="39234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36470" y="2503056"/>
            <a:ext cx="98384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solidFill>
                  <a:srgbClr val="FFFFFF"/>
                </a:solidFill>
              </a:rPr>
              <a:t>+</a:t>
            </a:r>
            <a:endParaRPr lang="en-US" sz="177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48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dirty="0">
                <a:solidFill>
                  <a:srgbClr val="90191C"/>
                </a:solidFill>
                <a:latin typeface="Arial"/>
                <a:cs typeface="Arial"/>
              </a:rPr>
              <a:t>Move from annual budgeting to</a:t>
            </a:r>
            <a:br>
              <a:rPr lang="en-AU" dirty="0">
                <a:solidFill>
                  <a:srgbClr val="90191C"/>
                </a:solidFill>
                <a:latin typeface="Arial"/>
                <a:cs typeface="Arial"/>
              </a:rPr>
            </a:br>
            <a:r>
              <a:rPr lang="en-AU" dirty="0">
                <a:solidFill>
                  <a:srgbClr val="90191C"/>
                </a:solidFill>
                <a:latin typeface="Arial"/>
                <a:cs typeface="Arial"/>
              </a:rPr>
              <a:t>long term financial planning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258888" y="4149725"/>
            <a:ext cx="572452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Ctr="1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AU" sz="240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 Link long term expenditure to revenue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endParaRPr lang="en-AU" sz="1200" dirty="0">
              <a:solidFill>
                <a:prstClr val="black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AU" sz="240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 Make responsible use of debt</a:t>
            </a:r>
          </a:p>
        </p:txBody>
      </p:sp>
    </p:spTree>
    <p:extLst>
      <p:ext uri="{BB962C8B-B14F-4D97-AF65-F5344CB8AC3E}">
        <p14:creationId xmlns:p14="http://schemas.microsoft.com/office/powerpoint/2010/main" val="90736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Illustrative Income Statement</a:t>
            </a:r>
            <a:endParaRPr lang="en-AU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48159"/>
              </p:ext>
            </p:extLst>
          </p:nvPr>
        </p:nvGraphicFramePr>
        <p:xfrm>
          <a:off x="827584" y="1268760"/>
          <a:ext cx="7315200" cy="49755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1143000"/>
              </a:tblGrid>
              <a:tr h="352185">
                <a:tc>
                  <a:txBody>
                    <a:bodyPr/>
                    <a:lstStyle/>
                    <a:p>
                      <a:endParaRPr lang="en-AU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$’000</a:t>
                      </a: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21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800000"/>
                          </a:solidFill>
                        </a:rPr>
                        <a:t>Operating Income</a:t>
                      </a:r>
                      <a:endParaRPr lang="en-AU" sz="2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714375" algn="r"/>
                        </a:tabLst>
                      </a:pPr>
                      <a:endParaRPr lang="en-AU" sz="2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218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 Rates </a:t>
                      </a:r>
                      <a:endParaRPr lang="en-AU" sz="2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714375" algn="r"/>
                        </a:tabLst>
                      </a:pPr>
                      <a:r>
                        <a:rPr lang="en-US" sz="2000" dirty="0" smtClean="0"/>
                        <a:t>	X</a:t>
                      </a:r>
                      <a:endParaRPr lang="en-AU" sz="2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218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 Other Income </a:t>
                      </a:r>
                      <a:endParaRPr lang="en-AU" sz="2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714375" algn="r"/>
                        </a:tabLst>
                      </a:pPr>
                      <a:r>
                        <a:rPr lang="en-US" sz="2000" dirty="0" smtClean="0"/>
                        <a:t>	X </a:t>
                      </a:r>
                      <a:endParaRPr lang="en-AU" sz="2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0668"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None/>
                        <a:tabLst>
                          <a:tab pos="6548438" algn="r"/>
                          <a:tab pos="7981950" algn="r"/>
                        </a:tabLst>
                        <a:defRPr/>
                      </a:pPr>
                      <a:r>
                        <a:rPr lang="en-US" sz="2000" b="1" dirty="0" smtClean="0"/>
                        <a:t>  Total Operating Income</a:t>
                      </a:r>
                      <a:endParaRPr lang="en-AU" sz="2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714375" algn="r"/>
                        </a:tabLst>
                      </a:pPr>
                      <a:r>
                        <a:rPr lang="en-US" sz="2000" b="1" dirty="0" smtClean="0"/>
                        <a:t>	X</a:t>
                      </a:r>
                      <a:endParaRPr lang="en-AU" sz="2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02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6548438" algn="r"/>
                          <a:tab pos="7981950" algn="r"/>
                        </a:tabLst>
                        <a:defRPr/>
                      </a:pPr>
                      <a:r>
                        <a:rPr lang="en-US" sz="2000" b="1" dirty="0" smtClean="0">
                          <a:solidFill>
                            <a:srgbClr val="800000"/>
                          </a:solidFill>
                        </a:rPr>
                        <a:t>Operating Expenses</a:t>
                      </a:r>
                      <a:endParaRPr lang="en-AU" sz="2000" dirty="0">
                        <a:solidFill>
                          <a:srgbClr val="80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714375" algn="r"/>
                        </a:tabLst>
                      </a:pPr>
                      <a:r>
                        <a:rPr lang="en-AU" sz="2000" dirty="0" smtClean="0"/>
                        <a:t>	</a:t>
                      </a:r>
                      <a:endParaRPr lang="en-AU" sz="2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2185"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None/>
                        <a:tabLst>
                          <a:tab pos="6548438" algn="r"/>
                          <a:tab pos="7981950" algn="r"/>
                        </a:tabLst>
                        <a:defRPr/>
                      </a:pPr>
                      <a:r>
                        <a:rPr lang="en-US" sz="2000" dirty="0" smtClean="0"/>
                        <a:t>  Other</a:t>
                      </a:r>
                      <a:endParaRPr lang="en-AU" sz="2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714375" algn="r"/>
                        </a:tabLst>
                      </a:pPr>
                      <a:r>
                        <a:rPr lang="en-US" sz="2000" dirty="0" smtClean="0"/>
                        <a:t>	X </a:t>
                      </a:r>
                      <a:endParaRPr lang="en-AU" sz="2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2185"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None/>
                        <a:tabLst>
                          <a:tab pos="6548438" algn="r"/>
                          <a:tab pos="7981950" algn="r"/>
                        </a:tabLst>
                        <a:defRPr/>
                      </a:pPr>
                      <a:r>
                        <a:rPr lang="en-US" sz="2000" dirty="0" smtClean="0"/>
                        <a:t>  Depreciation </a:t>
                      </a:r>
                      <a:endParaRPr lang="en-AU" sz="2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714375" algn="r"/>
                        </a:tabLst>
                      </a:pPr>
                      <a:r>
                        <a:rPr lang="en-US" sz="2000" dirty="0" smtClean="0"/>
                        <a:t>	X </a:t>
                      </a:r>
                      <a:endParaRPr lang="en-AU" sz="2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0885"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None/>
                        <a:tabLst>
                          <a:tab pos="6548438" algn="r"/>
                          <a:tab pos="7981950" algn="r"/>
                        </a:tabLst>
                        <a:defRPr/>
                      </a:pPr>
                      <a:r>
                        <a:rPr lang="en-US" sz="2000" b="1" dirty="0" smtClean="0"/>
                        <a:t>  Total Operating Expenses </a:t>
                      </a:r>
                      <a:endParaRPr lang="en-AU" sz="2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714375" algn="r"/>
                        </a:tabLst>
                      </a:pPr>
                      <a:r>
                        <a:rPr lang="en-US" sz="2000" b="1" dirty="0" smtClean="0"/>
                        <a:t>	X </a:t>
                      </a:r>
                      <a:endParaRPr lang="en-AU" sz="2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2185"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None/>
                        <a:tabLst>
                          <a:tab pos="6548438" algn="r"/>
                          <a:tab pos="7981950" algn="r"/>
                        </a:tabLst>
                        <a:defRPr/>
                      </a:pPr>
                      <a:r>
                        <a:rPr lang="en-US" sz="2000" b="1" dirty="0" smtClean="0">
                          <a:solidFill>
                            <a:srgbClr val="800000"/>
                          </a:solidFill>
                        </a:rPr>
                        <a:t>Operating  Result            (aim: positive on average)</a:t>
                      </a:r>
                      <a:endParaRPr lang="en-AU" sz="2000" dirty="0">
                        <a:solidFill>
                          <a:srgbClr val="80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714375" algn="r"/>
                        </a:tabLst>
                      </a:pPr>
                      <a:r>
                        <a:rPr lang="en-US" sz="2000" b="1" dirty="0" smtClean="0">
                          <a:solidFill>
                            <a:srgbClr val="800000"/>
                          </a:solidFill>
                        </a:rPr>
                        <a:t>	X </a:t>
                      </a:r>
                      <a:endParaRPr lang="en-AU" sz="2000" dirty="0">
                        <a:solidFill>
                          <a:srgbClr val="80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67856">
                <a:tc>
                  <a:txBody>
                    <a:bodyPr/>
                    <a:lstStyle/>
                    <a:p>
                      <a:pPr marL="361950" indent="0" ea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None/>
                        <a:tabLst>
                          <a:tab pos="6548438" algn="r"/>
                          <a:tab pos="7981950" algn="r"/>
                        </a:tabLst>
                        <a:defRPr/>
                      </a:pPr>
                      <a:r>
                        <a:rPr lang="en-AU" sz="2000" dirty="0" smtClean="0"/>
                        <a:t>Other items (e.g. cap revenues) to get net surplus</a:t>
                      </a:r>
                      <a:endParaRPr lang="en-AU" sz="2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tabLst>
                          <a:tab pos="714375" algn="r"/>
                        </a:tabLst>
                      </a:pPr>
                      <a:r>
                        <a:rPr lang="en-AU" sz="2000" dirty="0" smtClean="0"/>
                        <a:t>	</a:t>
                      </a:r>
                      <a:r>
                        <a:rPr lang="en-A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X</a:t>
                      </a:r>
                      <a:endParaRPr lang="en-AU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8015">
                <a:tc>
                  <a:txBody>
                    <a:bodyPr/>
                    <a:lstStyle/>
                    <a:p>
                      <a:pPr marL="0" indent="361950" ea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None/>
                        <a:tabLst>
                          <a:tab pos="6548438" algn="r"/>
                          <a:tab pos="7981950" algn="r"/>
                        </a:tabLst>
                        <a:defRPr/>
                      </a:pPr>
                      <a:r>
                        <a:rPr lang="en-AU" sz="2000" dirty="0" smtClean="0"/>
                        <a:t>Other items to get total comprehensive income</a:t>
                      </a:r>
                      <a:endParaRPr lang="en-AU" sz="2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714375" algn="r"/>
                        </a:tabLst>
                      </a:pPr>
                      <a:r>
                        <a:rPr lang="en-AU" sz="2000" dirty="0" smtClean="0"/>
                        <a:t>	X</a:t>
                      </a:r>
                      <a:endParaRPr lang="en-AU" sz="2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267744" y="6550223"/>
            <a:ext cx="3672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14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Ref:  AIFMM, Table 2.6.1, p 2|8</a:t>
            </a:r>
            <a:endParaRPr lang="en-AU" sz="14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rame 2"/>
          <p:cNvSpPr/>
          <p:nvPr/>
        </p:nvSpPr>
        <p:spPr>
          <a:xfrm>
            <a:off x="683568" y="4941168"/>
            <a:ext cx="7704856" cy="576064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55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Illustrative Balance Sheet</a:t>
            </a:r>
            <a:endParaRPr lang="en-AU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827584" y="1052736"/>
          <a:ext cx="7488832" cy="50826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64696"/>
                <a:gridCol w="1224136"/>
              </a:tblGrid>
              <a:tr h="352185">
                <a:tc>
                  <a:txBody>
                    <a:bodyPr/>
                    <a:lstStyle/>
                    <a:p>
                      <a:endParaRPr lang="en-AU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$’000</a:t>
                      </a:r>
                      <a:endParaRPr lang="en-AU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21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800000"/>
                          </a:solidFill>
                        </a:rPr>
                        <a:t>Assets</a:t>
                      </a:r>
                      <a:endParaRPr lang="en-AU" sz="2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714375" algn="r"/>
                        </a:tabLst>
                      </a:pPr>
                      <a:endParaRPr lang="en-AU" sz="2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2185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  Cash, Inventories &amp; Receivables</a:t>
                      </a:r>
                      <a:endParaRPr lang="en-AU" sz="2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14375" algn="r"/>
                        </a:tabLst>
                      </a:pPr>
                      <a:r>
                        <a:rPr lang="en-US" sz="2400" dirty="0" smtClean="0"/>
                        <a:t>X</a:t>
                      </a:r>
                      <a:endParaRPr lang="en-AU" sz="2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2185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  Infrastructure, Property, Plant &amp; Equipment</a:t>
                      </a:r>
                      <a:endParaRPr lang="en-AU" sz="2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14375" algn="r"/>
                        </a:tabLst>
                      </a:pPr>
                      <a:r>
                        <a:rPr lang="en-US" sz="2400" dirty="0" smtClean="0"/>
                        <a:t>X </a:t>
                      </a:r>
                      <a:endParaRPr lang="en-AU" sz="2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0668"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None/>
                        <a:tabLst>
                          <a:tab pos="6548438" algn="r"/>
                          <a:tab pos="7981950" algn="r"/>
                        </a:tabLst>
                        <a:defRPr/>
                      </a:pPr>
                      <a:r>
                        <a:rPr lang="en-US" sz="2400" b="1" dirty="0" smtClean="0"/>
                        <a:t>  Total Assets</a:t>
                      </a:r>
                      <a:endParaRPr lang="en-AU" sz="2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14375" algn="r"/>
                        </a:tabLst>
                      </a:pPr>
                      <a:r>
                        <a:rPr lang="en-US" sz="2400" b="1" baseline="0" dirty="0" smtClean="0"/>
                        <a:t> </a:t>
                      </a:r>
                      <a:r>
                        <a:rPr lang="en-US" sz="2400" b="1" dirty="0" smtClean="0"/>
                        <a:t>X</a:t>
                      </a:r>
                      <a:r>
                        <a:rPr lang="en-US" sz="3200" b="1" baseline="-25000" dirty="0" smtClean="0"/>
                        <a:t>t</a:t>
                      </a:r>
                      <a:endParaRPr lang="en-AU" sz="2400" baseline="-25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02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6548438" algn="r"/>
                          <a:tab pos="7981950" algn="r"/>
                        </a:tabLst>
                        <a:defRPr/>
                      </a:pPr>
                      <a:r>
                        <a:rPr lang="en-US" sz="2400" b="1" dirty="0" smtClean="0">
                          <a:solidFill>
                            <a:srgbClr val="800000"/>
                          </a:solidFill>
                        </a:rPr>
                        <a:t>Liabilities</a:t>
                      </a:r>
                      <a:endParaRPr lang="en-AU" sz="2400" dirty="0">
                        <a:solidFill>
                          <a:srgbClr val="80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14375" algn="r"/>
                        </a:tabLst>
                      </a:pPr>
                      <a:r>
                        <a:rPr lang="en-AU" sz="2400" dirty="0" smtClean="0"/>
                        <a:t>	</a:t>
                      </a:r>
                      <a:endParaRPr lang="en-AU" sz="2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2185"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None/>
                        <a:tabLst>
                          <a:tab pos="6548438" algn="r"/>
                          <a:tab pos="7981950" algn="r"/>
                        </a:tabLst>
                        <a:defRPr/>
                      </a:pPr>
                      <a:r>
                        <a:rPr lang="en-US" sz="2400" dirty="0" smtClean="0"/>
                        <a:t>  Payables</a:t>
                      </a:r>
                      <a:endParaRPr lang="en-AU" sz="2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14375" algn="r"/>
                        </a:tabLst>
                      </a:pPr>
                      <a:r>
                        <a:rPr lang="en-US" sz="2400" dirty="0" smtClean="0"/>
                        <a:t>Y </a:t>
                      </a:r>
                      <a:endParaRPr lang="en-AU" sz="2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2185"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None/>
                        <a:tabLst>
                          <a:tab pos="6548438" algn="r"/>
                          <a:tab pos="7981950" algn="r"/>
                        </a:tabLst>
                        <a:defRPr/>
                      </a:pPr>
                      <a:r>
                        <a:rPr lang="en-US" sz="2400" dirty="0" smtClean="0"/>
                        <a:t>  Borrowings </a:t>
                      </a:r>
                      <a:endParaRPr lang="en-AU" sz="2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14375" algn="r"/>
                        </a:tabLst>
                      </a:pPr>
                      <a:r>
                        <a:rPr lang="en-US" sz="2400" dirty="0" smtClean="0"/>
                        <a:t>Y </a:t>
                      </a:r>
                      <a:endParaRPr lang="en-AU" sz="2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2185"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None/>
                        <a:tabLst>
                          <a:tab pos="6548438" algn="r"/>
                          <a:tab pos="7981950" algn="r"/>
                        </a:tabLst>
                        <a:defRPr/>
                      </a:pPr>
                      <a:r>
                        <a:rPr lang="en-AU" sz="2400" dirty="0" smtClean="0"/>
                        <a:t>  Provisions</a:t>
                      </a:r>
                      <a:endParaRPr lang="en-AU" sz="2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14375" algn="r"/>
                        </a:tabLst>
                        <a:defRPr/>
                      </a:pPr>
                      <a:r>
                        <a:rPr lang="en-US" sz="2400" dirty="0" smtClean="0"/>
                        <a:t> Y </a:t>
                      </a:r>
                      <a:endParaRPr lang="en-AU" sz="2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2185"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None/>
                        <a:tabLst>
                          <a:tab pos="6548438" algn="r"/>
                          <a:tab pos="7981950" algn="r"/>
                        </a:tabLst>
                        <a:defRPr/>
                      </a:pPr>
                      <a:r>
                        <a:rPr lang="en-US" sz="2400" b="1" dirty="0" smtClean="0"/>
                        <a:t>  Total Liabilities</a:t>
                      </a:r>
                      <a:endParaRPr lang="en-AU" sz="2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14375" algn="r"/>
                        </a:tabLst>
                      </a:pPr>
                      <a:r>
                        <a:rPr lang="en-US" sz="2400" b="1" dirty="0" smtClean="0"/>
                        <a:t> Y</a:t>
                      </a:r>
                      <a:r>
                        <a:rPr lang="en-US" sz="3200" b="1" baseline="-25000" dirty="0" smtClean="0"/>
                        <a:t>t</a:t>
                      </a:r>
                      <a:r>
                        <a:rPr lang="en-US" sz="2400" b="1" dirty="0" smtClean="0"/>
                        <a:t> </a:t>
                      </a:r>
                      <a:endParaRPr lang="en-AU" sz="2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2185"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None/>
                        <a:tabLst>
                          <a:tab pos="6548438" algn="r"/>
                          <a:tab pos="7981950" algn="r"/>
                        </a:tabLst>
                        <a:defRPr/>
                      </a:pPr>
                      <a:r>
                        <a:rPr lang="en-US" sz="2400" b="1" dirty="0" smtClean="0">
                          <a:solidFill>
                            <a:srgbClr val="800000"/>
                          </a:solidFill>
                        </a:rPr>
                        <a:t>Equity</a:t>
                      </a:r>
                      <a:endParaRPr lang="en-AU" sz="2400" dirty="0">
                        <a:solidFill>
                          <a:srgbClr val="80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14375" algn="r"/>
                        </a:tabLst>
                      </a:pPr>
                      <a:r>
                        <a:rPr lang="en-US" sz="2400" b="1" dirty="0" smtClean="0">
                          <a:solidFill>
                            <a:srgbClr val="800000"/>
                          </a:solidFill>
                        </a:rPr>
                        <a:t> X</a:t>
                      </a:r>
                      <a:r>
                        <a:rPr lang="en-US" sz="3200" b="1" baseline="-25000" dirty="0" smtClean="0">
                          <a:solidFill>
                            <a:srgbClr val="800000"/>
                          </a:solidFill>
                        </a:rPr>
                        <a:t>t</a:t>
                      </a:r>
                      <a:r>
                        <a:rPr lang="en-US" sz="2400" b="1" baseline="-25000" dirty="0" smtClean="0">
                          <a:solidFill>
                            <a:srgbClr val="800000"/>
                          </a:solidFill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rgbClr val="800000"/>
                          </a:solidFill>
                        </a:rPr>
                        <a:t>- Y</a:t>
                      </a:r>
                      <a:r>
                        <a:rPr lang="en-US" sz="3200" b="1" baseline="-25000" dirty="0" smtClean="0">
                          <a:solidFill>
                            <a:srgbClr val="800000"/>
                          </a:solidFill>
                        </a:rPr>
                        <a:t>t</a:t>
                      </a:r>
                      <a:endParaRPr lang="en-AU" sz="2400" baseline="-25000" dirty="0">
                        <a:solidFill>
                          <a:srgbClr val="80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Slide Number Placeholder 5"/>
          <p:cNvSpPr txBox="1">
            <a:spLocks/>
          </p:cNvSpPr>
          <p:nvPr/>
        </p:nvSpPr>
        <p:spPr>
          <a:xfrm>
            <a:off x="7020272" y="6309319"/>
            <a:ext cx="1872208" cy="412155"/>
          </a:xfrm>
          <a:prstGeom prst="rect">
            <a:avLst/>
          </a:prstGeom>
        </p:spPr>
        <p:txBody>
          <a:bodyPr/>
          <a:lstStyle/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7744" y="6550223"/>
            <a:ext cx="3672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14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Ref:  AIFMM, Table 2.6.1.1, p 2|9.</a:t>
            </a:r>
            <a:endParaRPr lang="en-AU" sz="14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250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Illustrative Income Statement</a:t>
            </a:r>
            <a:endParaRPr lang="en-AU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827584" y="1268760"/>
          <a:ext cx="7315200" cy="49755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1143000"/>
              </a:tblGrid>
              <a:tr h="352185">
                <a:tc>
                  <a:txBody>
                    <a:bodyPr/>
                    <a:lstStyle/>
                    <a:p>
                      <a:endParaRPr lang="en-AU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$’000</a:t>
                      </a: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21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800000"/>
                          </a:solidFill>
                        </a:rPr>
                        <a:t>Operating Income</a:t>
                      </a:r>
                      <a:endParaRPr lang="en-AU" sz="2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714375" algn="r"/>
                        </a:tabLst>
                      </a:pPr>
                      <a:endParaRPr lang="en-AU" sz="2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218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 Rates </a:t>
                      </a:r>
                      <a:endParaRPr lang="en-AU" sz="2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714375" algn="r"/>
                        </a:tabLst>
                      </a:pPr>
                      <a:r>
                        <a:rPr lang="en-US" sz="2000" dirty="0" smtClean="0"/>
                        <a:t>	X</a:t>
                      </a:r>
                      <a:endParaRPr lang="en-AU" sz="2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218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 Other Income </a:t>
                      </a:r>
                      <a:endParaRPr lang="en-AU" sz="2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714375" algn="r"/>
                        </a:tabLst>
                      </a:pPr>
                      <a:r>
                        <a:rPr lang="en-US" sz="2000" dirty="0" smtClean="0"/>
                        <a:t>	X </a:t>
                      </a:r>
                      <a:endParaRPr lang="en-AU" sz="2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0668"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None/>
                        <a:tabLst>
                          <a:tab pos="6548438" algn="r"/>
                          <a:tab pos="7981950" algn="r"/>
                        </a:tabLst>
                        <a:defRPr/>
                      </a:pPr>
                      <a:r>
                        <a:rPr lang="en-US" sz="2000" b="1" dirty="0" smtClean="0"/>
                        <a:t>  Total Operating Income</a:t>
                      </a:r>
                      <a:endParaRPr lang="en-AU" sz="2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714375" algn="r"/>
                        </a:tabLst>
                      </a:pPr>
                      <a:r>
                        <a:rPr lang="en-US" sz="2000" b="1" dirty="0" smtClean="0"/>
                        <a:t>	X</a:t>
                      </a:r>
                      <a:endParaRPr lang="en-AU" sz="2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02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6548438" algn="r"/>
                          <a:tab pos="7981950" algn="r"/>
                        </a:tabLst>
                        <a:defRPr/>
                      </a:pPr>
                      <a:r>
                        <a:rPr lang="en-US" sz="2000" b="1" dirty="0" smtClean="0">
                          <a:solidFill>
                            <a:srgbClr val="800000"/>
                          </a:solidFill>
                        </a:rPr>
                        <a:t>Operating Expenses</a:t>
                      </a:r>
                      <a:endParaRPr lang="en-AU" sz="2000" dirty="0">
                        <a:solidFill>
                          <a:srgbClr val="80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714375" algn="r"/>
                        </a:tabLst>
                      </a:pPr>
                      <a:r>
                        <a:rPr lang="en-AU" sz="2000" dirty="0" smtClean="0"/>
                        <a:t>	</a:t>
                      </a:r>
                      <a:endParaRPr lang="en-AU" sz="2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2185"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None/>
                        <a:tabLst>
                          <a:tab pos="6548438" algn="r"/>
                          <a:tab pos="7981950" algn="r"/>
                        </a:tabLst>
                        <a:defRPr/>
                      </a:pPr>
                      <a:r>
                        <a:rPr lang="en-US" sz="2000" dirty="0" smtClean="0"/>
                        <a:t>  Other</a:t>
                      </a:r>
                      <a:endParaRPr lang="en-AU" sz="2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714375" algn="r"/>
                        </a:tabLst>
                      </a:pPr>
                      <a:r>
                        <a:rPr lang="en-US" sz="2000" dirty="0" smtClean="0"/>
                        <a:t>	X </a:t>
                      </a:r>
                      <a:endParaRPr lang="en-AU" sz="2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2185"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None/>
                        <a:tabLst>
                          <a:tab pos="6548438" algn="r"/>
                          <a:tab pos="7981950" algn="r"/>
                        </a:tabLst>
                        <a:defRPr/>
                      </a:pPr>
                      <a:r>
                        <a:rPr lang="en-US" sz="2000" dirty="0" smtClean="0"/>
                        <a:t>  Depreciation </a:t>
                      </a:r>
                      <a:endParaRPr lang="en-AU" sz="2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714375" algn="r"/>
                        </a:tabLst>
                      </a:pPr>
                      <a:r>
                        <a:rPr lang="en-US" sz="2000" dirty="0" smtClean="0"/>
                        <a:t>	X </a:t>
                      </a:r>
                      <a:endParaRPr lang="en-AU" sz="2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0885"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None/>
                        <a:tabLst>
                          <a:tab pos="6548438" algn="r"/>
                          <a:tab pos="7981950" algn="r"/>
                        </a:tabLst>
                        <a:defRPr/>
                      </a:pPr>
                      <a:r>
                        <a:rPr lang="en-US" sz="2000" b="1" dirty="0" smtClean="0"/>
                        <a:t>  Total Operating Expenses </a:t>
                      </a:r>
                      <a:endParaRPr lang="en-AU" sz="2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714375" algn="r"/>
                        </a:tabLst>
                      </a:pPr>
                      <a:r>
                        <a:rPr lang="en-US" sz="2000" b="1" dirty="0" smtClean="0"/>
                        <a:t>	X </a:t>
                      </a:r>
                      <a:endParaRPr lang="en-AU" sz="2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2185"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None/>
                        <a:tabLst>
                          <a:tab pos="6548438" algn="r"/>
                          <a:tab pos="7981950" algn="r"/>
                        </a:tabLst>
                        <a:defRPr/>
                      </a:pPr>
                      <a:r>
                        <a:rPr lang="en-US" sz="2000" b="1" dirty="0" smtClean="0">
                          <a:solidFill>
                            <a:srgbClr val="800000"/>
                          </a:solidFill>
                        </a:rPr>
                        <a:t>Operating  Result            (aim: positive on average)</a:t>
                      </a:r>
                      <a:endParaRPr lang="en-AU" sz="2000" dirty="0">
                        <a:solidFill>
                          <a:srgbClr val="80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714375" algn="r"/>
                        </a:tabLst>
                      </a:pPr>
                      <a:r>
                        <a:rPr lang="en-US" sz="2000" b="1" dirty="0" smtClean="0">
                          <a:solidFill>
                            <a:srgbClr val="800000"/>
                          </a:solidFill>
                        </a:rPr>
                        <a:t>	X </a:t>
                      </a:r>
                      <a:endParaRPr lang="en-AU" sz="2000" dirty="0">
                        <a:solidFill>
                          <a:srgbClr val="80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67856">
                <a:tc>
                  <a:txBody>
                    <a:bodyPr/>
                    <a:lstStyle/>
                    <a:p>
                      <a:pPr marL="361950" indent="0" ea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None/>
                        <a:tabLst>
                          <a:tab pos="6548438" algn="r"/>
                          <a:tab pos="7981950" algn="r"/>
                        </a:tabLst>
                        <a:defRPr/>
                      </a:pPr>
                      <a:r>
                        <a:rPr lang="en-AU" sz="2000" dirty="0" smtClean="0"/>
                        <a:t>Other items (e.g. cap revenues) to get net surplus</a:t>
                      </a:r>
                      <a:endParaRPr lang="en-AU" sz="2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tabLst>
                          <a:tab pos="714375" algn="r"/>
                        </a:tabLst>
                      </a:pPr>
                      <a:r>
                        <a:rPr lang="en-AU" sz="2000" dirty="0" smtClean="0"/>
                        <a:t>	</a:t>
                      </a:r>
                      <a:r>
                        <a:rPr lang="en-A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X</a:t>
                      </a:r>
                      <a:endParaRPr lang="en-AU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8015">
                <a:tc>
                  <a:txBody>
                    <a:bodyPr/>
                    <a:lstStyle/>
                    <a:p>
                      <a:pPr marL="0" indent="361950" ea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None/>
                        <a:tabLst>
                          <a:tab pos="6548438" algn="r"/>
                          <a:tab pos="7981950" algn="r"/>
                        </a:tabLst>
                        <a:defRPr/>
                      </a:pPr>
                      <a:r>
                        <a:rPr lang="en-AU" sz="2000" dirty="0" smtClean="0"/>
                        <a:t>Other items to get total comprehensive income</a:t>
                      </a:r>
                      <a:endParaRPr lang="en-AU" sz="2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714375" algn="r"/>
                        </a:tabLst>
                      </a:pPr>
                      <a:r>
                        <a:rPr lang="en-AU" sz="2000" dirty="0" smtClean="0"/>
                        <a:t>	X</a:t>
                      </a:r>
                      <a:endParaRPr lang="en-AU" sz="2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267744" y="6550223"/>
            <a:ext cx="3672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14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Ref:  AIFMM, Table 2.6.1, p 2|8</a:t>
            </a:r>
            <a:endParaRPr lang="en-AU" sz="14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11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57500"/>
            <a:ext cx="45720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Arial"/>
                <a:ea typeface="+mj-ea"/>
                <a:cs typeface="Arial"/>
              </a:rPr>
              <a:t>Depreciation is the allocation of cost of assets over its useful life</a:t>
            </a:r>
            <a:br>
              <a:rPr lang="en-US" dirty="0" smtClean="0">
                <a:latin typeface="Arial"/>
                <a:ea typeface="+mj-ea"/>
                <a:cs typeface="Arial"/>
              </a:rPr>
            </a:br>
            <a:r>
              <a:rPr lang="en-US" dirty="0">
                <a:latin typeface="Arial"/>
                <a:ea typeface="+mj-ea"/>
                <a:cs typeface="Arial"/>
              </a:rPr>
              <a:t/>
            </a:r>
            <a:br>
              <a:rPr lang="en-US" dirty="0">
                <a:latin typeface="Arial"/>
                <a:ea typeface="+mj-ea"/>
                <a:cs typeface="Arial"/>
              </a:rPr>
            </a:br>
            <a:r>
              <a:rPr lang="en-US" dirty="0" smtClean="0">
                <a:latin typeface="Arial"/>
                <a:ea typeface="+mj-ea"/>
                <a:cs typeface="Arial"/>
              </a:rPr>
              <a:t>Calculate accumulated depreciation, fair value &amp; annual depreciation expense</a:t>
            </a:r>
            <a:endParaRPr lang="en-AU" dirty="0">
              <a:latin typeface="Arial"/>
              <a:ea typeface="+mj-ea"/>
              <a:cs typeface="Arial"/>
            </a:endParaRPr>
          </a:p>
        </p:txBody>
      </p:sp>
      <p:graphicFrame>
        <p:nvGraphicFramePr>
          <p:cNvPr id="105475" name="Object 2"/>
          <p:cNvGraphicFramePr>
            <a:graphicFrameLocks noChangeAspect="1"/>
          </p:cNvGraphicFramePr>
          <p:nvPr/>
        </p:nvGraphicFramePr>
        <p:xfrm>
          <a:off x="4787900" y="0"/>
          <a:ext cx="4143375" cy="2290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47" name="Visio" r:id="rId4" imgW="4800600" imgH="2654300" progId="">
                  <p:embed/>
                </p:oleObj>
              </mc:Choice>
              <mc:Fallback>
                <p:oleObj name="Visio" r:id="rId4" imgW="4800600" imgH="26543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0"/>
                        <a:ext cx="4143375" cy="2290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CC99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476" name="Object 2"/>
          <p:cNvGraphicFramePr>
            <a:graphicFrameLocks noChangeAspect="1"/>
          </p:cNvGraphicFramePr>
          <p:nvPr/>
        </p:nvGraphicFramePr>
        <p:xfrm>
          <a:off x="4787900" y="2290763"/>
          <a:ext cx="4143375" cy="230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48" name="Visio" r:id="rId6" imgW="4787900" imgH="2654300" progId="">
                  <p:embed/>
                </p:oleObj>
              </mc:Choice>
              <mc:Fallback>
                <p:oleObj name="Visio" r:id="rId6" imgW="4787900" imgH="26543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2290763"/>
                        <a:ext cx="4143375" cy="2300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CC99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477" name="Object 2"/>
          <p:cNvGraphicFramePr>
            <a:graphicFrameLocks noChangeAspect="1"/>
          </p:cNvGraphicFramePr>
          <p:nvPr/>
        </p:nvGraphicFramePr>
        <p:xfrm>
          <a:off x="4787900" y="4575175"/>
          <a:ext cx="4141788" cy="228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49" name="Visio" r:id="rId8" imgW="4826000" imgH="2654300" progId="">
                  <p:embed/>
                </p:oleObj>
              </mc:Choice>
              <mc:Fallback>
                <p:oleObj name="Visio" r:id="rId8" imgW="4826000" imgH="26543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4575175"/>
                        <a:ext cx="4141788" cy="2282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CC99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00193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Are Financials Important?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dirty="0" smtClean="0"/>
              <a:t>Financial information provides information on</a:t>
            </a:r>
          </a:p>
          <a:p>
            <a:r>
              <a:rPr lang="en-AU" dirty="0" smtClean="0"/>
              <a:t>Value of infrastructure</a:t>
            </a:r>
          </a:p>
          <a:p>
            <a:r>
              <a:rPr lang="en-AU" dirty="0" smtClean="0"/>
              <a:t>Whether the infrastructure value is being maintained? </a:t>
            </a:r>
          </a:p>
          <a:p>
            <a:r>
              <a:rPr lang="en-AU" dirty="0" smtClean="0"/>
              <a:t>How much is consumed each year?</a:t>
            </a:r>
          </a:p>
          <a:p>
            <a:r>
              <a:rPr lang="en-AU" dirty="0" smtClean="0"/>
              <a:t>What the budget should be on average to maintain the infrastructure value</a:t>
            </a:r>
          </a:p>
          <a:p>
            <a:pPr lvl="1"/>
            <a:r>
              <a:rPr lang="en-AU" dirty="0"/>
              <a:t>e</a:t>
            </a:r>
            <a:r>
              <a:rPr lang="en-AU" dirty="0" smtClean="0"/>
              <a:t>.g.  depreciation approximates replacement needs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8227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771525"/>
            <a:ext cx="7846640" cy="981075"/>
          </a:xfrm>
        </p:spPr>
        <p:txBody>
          <a:bodyPr>
            <a:normAutofit/>
          </a:bodyPr>
          <a:lstStyle/>
          <a:p>
            <a:pPr algn="ctr"/>
            <a:r>
              <a:rPr lang="en-AU" sz="3600" dirty="0" smtClean="0"/>
              <a:t>Embrace Accrual Accounting</a:t>
            </a:r>
            <a:endParaRPr lang="en-AU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AU" dirty="0" smtClean="0"/>
              <a:t>Move from Cash Accounting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AU" dirty="0" smtClean="0"/>
              <a:t>To Accrual Accounting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AU" dirty="0" smtClean="0"/>
              <a:t>Incorporate Value &amp; Consumption of Assets into Accounts (= Depreciation)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AU" dirty="0" smtClean="0"/>
              <a:t>Use Revaluation Model, not Historic Cost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AU" dirty="0" smtClean="0"/>
              <a:t>Project future funding needs (NAMS.PLUS)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AU" dirty="0" smtClean="0"/>
              <a:t>Long Term Financial Planning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AU" dirty="0" smtClean="0"/>
              <a:t>Financial Sustainability Indicators</a:t>
            </a:r>
          </a:p>
          <a:p>
            <a:pPr marL="457200" indent="-457200">
              <a:buFont typeface="+mj-lt"/>
              <a:buAutoNum type="arabicPeriod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4671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accent3"/>
                </a:solidFill>
                <a:latin typeface="Arial"/>
                <a:cs typeface="Arial"/>
              </a:rPr>
              <a:t>AIFMM </a:t>
            </a:r>
            <a:r>
              <a:rPr lang="en-US" dirty="0" smtClean="0">
                <a:solidFill>
                  <a:schemeClr val="accent3"/>
                </a:solidFill>
                <a:latin typeface="Arial"/>
                <a:cs typeface="Arial"/>
              </a:rPr>
              <a:t>Financial Sustainability Indicators</a:t>
            </a:r>
            <a:endParaRPr lang="en-US" dirty="0">
              <a:solidFill>
                <a:schemeClr val="accent3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786314" y="214312"/>
            <a:ext cx="4178174" cy="6429398"/>
          </a:xfrm>
        </p:spPr>
        <p:txBody>
          <a:bodyPr anchor="ctr" anchorCtr="1"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Operating surplus ratio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Net financial liabilities ratio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Asset sustainability ratio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Asset renewal funding ratio</a:t>
            </a:r>
          </a:p>
        </p:txBody>
      </p:sp>
    </p:spTree>
    <p:extLst>
      <p:ext uri="{BB962C8B-B14F-4D97-AF65-F5344CB8AC3E}">
        <p14:creationId xmlns:p14="http://schemas.microsoft.com/office/powerpoint/2010/main" val="1299896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PWEA small bkgrnd 03.jpg" descr="/Users/JC/Desktop/IPWEA small bkgrnd 03.jp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3" name="Content Placeholder 3"/>
          <p:cNvGraphicFramePr>
            <a:graphicFrameLocks/>
          </p:cNvGraphicFramePr>
          <p:nvPr>
            <p:extLst/>
          </p:nvPr>
        </p:nvGraphicFramePr>
        <p:xfrm>
          <a:off x="500063" y="1785938"/>
          <a:ext cx="8215312" cy="365760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559769"/>
                <a:gridCol w="5655543"/>
              </a:tblGrid>
              <a:tr h="370840">
                <a:tc>
                  <a:txBody>
                    <a:bodyPr/>
                    <a:lstStyle/>
                    <a:p>
                      <a:pPr marL="0" marR="0" indent="-9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b="0" dirty="0" smtClean="0">
                          <a:solidFill>
                            <a:srgbClr val="800000"/>
                          </a:solidFill>
                        </a:rPr>
                        <a:t>1. Operating Surplus</a:t>
                      </a:r>
                    </a:p>
                    <a:p>
                      <a:pPr marL="0" marR="0" indent="-9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b="0" dirty="0" smtClean="0">
                          <a:solidFill>
                            <a:srgbClr val="800000"/>
                          </a:solidFill>
                        </a:rPr>
                        <a:t>    Ratio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600"/>
                        </a:spcAft>
                        <a:buNone/>
                      </a:pPr>
                      <a:r>
                        <a:rPr lang="en-AU" b="0" dirty="0" smtClean="0"/>
                        <a:t>The operating result expressed as a percentage of total operating income</a:t>
                      </a:r>
                      <a:endParaRPr lang="en-A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-9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2. Net Financial </a:t>
                      </a:r>
                    </a:p>
                    <a:p>
                      <a:pPr marL="0" marR="0" indent="-9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    Liabilities Ratio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significance of net amount owed by an entity compared to its operating income for the period.</a:t>
                      </a:r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-9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dirty="0" smtClean="0">
                          <a:solidFill>
                            <a:srgbClr val="800000"/>
                          </a:solidFill>
                        </a:rPr>
                        <a:t>3. Asset Sustainability</a:t>
                      </a:r>
                    </a:p>
                    <a:p>
                      <a:pPr marL="0" marR="0" indent="-9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dirty="0" smtClean="0">
                          <a:solidFill>
                            <a:srgbClr val="800000"/>
                          </a:solidFill>
                        </a:rPr>
                        <a:t>    Ratio</a:t>
                      </a:r>
                      <a:endParaRPr lang="en-AU" sz="1800" b="0" dirty="0" smtClean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600"/>
                        </a:spcAft>
                        <a:buFontTx/>
                        <a:buNone/>
                      </a:pPr>
                      <a:r>
                        <a:rPr lang="en-AU" dirty="0" smtClean="0"/>
                        <a:t>The ratio of asset replacement expenditure relative to depreciation for a period.  It measures whether assets are being replaced at the rate they are wearing out</a:t>
                      </a:r>
                      <a:r>
                        <a:rPr lang="en-AU" baseline="0" dirty="0" smtClean="0"/>
                        <a:t> </a:t>
                      </a:r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-9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4. </a:t>
                      </a:r>
                      <a:r>
                        <a:rPr lang="en-AU" sz="1800" dirty="0" smtClean="0">
                          <a:solidFill>
                            <a:srgbClr val="800000"/>
                          </a:solidFill>
                        </a:rPr>
                        <a:t>Asset Renewal</a:t>
                      </a:r>
                    </a:p>
                    <a:p>
                      <a:pPr marL="0" marR="0" indent="-9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dirty="0" smtClean="0">
                          <a:solidFill>
                            <a:srgbClr val="800000"/>
                          </a:solidFill>
                        </a:rPr>
                        <a:t>    Funding Ratio</a:t>
                      </a:r>
                      <a:endParaRPr lang="en-AU" sz="1800" b="0" dirty="0" smtClean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dirty="0" smtClean="0"/>
                        <a:t>The ratio of the net present value of asset renewal and replacement funding accommodated over a 10 year period</a:t>
                      </a:r>
                      <a:r>
                        <a:rPr lang="en-AU" baseline="0" dirty="0" smtClean="0"/>
                        <a:t> in a LTFP relative to the net present value of projected asset capital renewal and replacement expenditure identified in an AM Plan for the same period.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48680" y="371476"/>
            <a:ext cx="7846640" cy="981075"/>
          </a:xfrm>
        </p:spPr>
        <p:txBody>
          <a:bodyPr>
            <a:normAutofit/>
          </a:bodyPr>
          <a:lstStyle/>
          <a:p>
            <a:pPr algn="ctr"/>
            <a:r>
              <a:rPr lang="en-AU" sz="3600" dirty="0" smtClean="0">
                <a:latin typeface="Arial" charset="0"/>
                <a:ea typeface="Arial" charset="0"/>
                <a:cs typeface="Arial" charset="0"/>
              </a:rPr>
              <a:t>Financial Indicators</a:t>
            </a:r>
            <a:endParaRPr lang="en-AU" sz="36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553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AU" sz="3600" dirty="0" smtClean="0">
                <a:solidFill>
                  <a:srgbClr val="FFFF00"/>
                </a:solidFill>
                <a:latin typeface="Arial"/>
                <a:cs typeface="Arial"/>
              </a:rPr>
              <a:t>Making the link </a:t>
            </a:r>
            <a:r>
              <a:rPr lang="en-AU" sz="3600" dirty="0">
                <a:solidFill>
                  <a:srgbClr val="FFFF00"/>
                </a:solidFill>
                <a:latin typeface="Arial"/>
                <a:cs typeface="Arial"/>
              </a:rPr>
              <a:t>between</a:t>
            </a:r>
            <a:br>
              <a:rPr lang="en-AU" sz="360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AU" sz="3600" dirty="0">
                <a:solidFill>
                  <a:srgbClr val="FFFF00"/>
                </a:solidFill>
                <a:latin typeface="Arial"/>
                <a:cs typeface="Arial"/>
              </a:rPr>
              <a:t>levels of service </a:t>
            </a:r>
            <a:r>
              <a:rPr lang="en-AU" sz="3600" dirty="0" smtClean="0">
                <a:solidFill>
                  <a:srgbClr val="FFFF00"/>
                </a:solidFill>
                <a:latin typeface="Arial"/>
                <a:cs typeface="Arial"/>
              </a:rPr>
              <a:t>and </a:t>
            </a:r>
            <a:r>
              <a:rPr lang="en-AU" sz="3600" dirty="0">
                <a:solidFill>
                  <a:srgbClr val="FFFF00"/>
                </a:solidFill>
                <a:latin typeface="Arial"/>
                <a:cs typeface="Arial"/>
              </a:rPr>
              <a:t>price</a:t>
            </a:r>
          </a:p>
        </p:txBody>
      </p:sp>
    </p:spTree>
    <p:extLst>
      <p:ext uri="{BB962C8B-B14F-4D97-AF65-F5344CB8AC3E}">
        <p14:creationId xmlns:p14="http://schemas.microsoft.com/office/powerpoint/2010/main" val="106962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44737" y="1349896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n-lt"/>
                <a:ea typeface="+mj-ea"/>
                <a:cs typeface="Calibri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defTabSz="914400"/>
            <a:r>
              <a:rPr lang="en-US" b="0" kern="0" dirty="0" smtClean="0">
                <a:ea typeface="Calibri" charset="0"/>
                <a:cs typeface="Calibri" charset="0"/>
              </a:rPr>
              <a:t>1. Operating Surplus Ratio</a:t>
            </a:r>
            <a:r>
              <a:rPr lang="en-US" sz="3200" b="0" kern="0" dirty="0" smtClean="0">
                <a:ea typeface="Calibri" charset="0"/>
                <a:cs typeface="Calibri" charset="0"/>
              </a:rPr>
              <a:t/>
            </a:r>
            <a:br>
              <a:rPr lang="en-US" sz="3200" b="0" kern="0" dirty="0" smtClean="0">
                <a:ea typeface="Calibri" charset="0"/>
                <a:cs typeface="Calibri" charset="0"/>
              </a:rPr>
            </a:br>
            <a:r>
              <a:rPr lang="en-US" sz="2800" b="0" kern="0" dirty="0" smtClean="0">
                <a:ea typeface="Calibri" charset="0"/>
                <a:cs typeface="Calibri" charset="0"/>
              </a:rPr>
              <a:t>Are all operating costs covered?</a:t>
            </a:r>
            <a:endParaRPr lang="en-AU" sz="2800" b="0" kern="0" dirty="0" smtClean="0">
              <a:ea typeface="Calibri" charset="0"/>
              <a:cs typeface="Calibri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44737" y="2731690"/>
            <a:ext cx="8229600" cy="1633414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2. Net Financial Liabilities Ratio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Are borrowings needed to accommodate peaks in capital expenditure outlays?</a:t>
            </a:r>
            <a:endParaRPr lang="en-AU" sz="2800" dirty="0" smtClean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44737" y="4293096"/>
            <a:ext cx="8229600" cy="1714202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3. Asset Renewal Funding Ratio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Are we replacing assets as they are consumed?</a:t>
            </a:r>
            <a:endParaRPr lang="en-AU" sz="2800" dirty="0" smtClean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48680" y="371476"/>
            <a:ext cx="7846640" cy="98107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n-lt"/>
                <a:ea typeface="+mj-ea"/>
                <a:cs typeface="Calibri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defTabSz="914400"/>
            <a:r>
              <a:rPr lang="en-AU" kern="0" smtClean="0">
                <a:latin typeface="Arial" charset="0"/>
                <a:ea typeface="Arial" charset="0"/>
                <a:cs typeface="Arial" charset="0"/>
              </a:rPr>
              <a:t>Financial Indicators</a:t>
            </a:r>
            <a:endParaRPr lang="en-AU" kern="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5689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1"/>
          <p:cNvSpPr>
            <a:spLocks noGrp="1"/>
          </p:cNvSpPr>
          <p:nvPr>
            <p:ph type="title"/>
          </p:nvPr>
        </p:nvSpPr>
        <p:spPr>
          <a:xfrm>
            <a:off x="457200" y="2781300"/>
            <a:ext cx="8229600" cy="19431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AU" dirty="0" smtClean="0">
                <a:solidFill>
                  <a:srgbClr val="90191C"/>
                </a:solidFill>
                <a:latin typeface="Arial"/>
                <a:cs typeface="Arial"/>
              </a:rPr>
              <a:t>Working </a:t>
            </a:r>
            <a:r>
              <a:rPr lang="en-AU" dirty="0">
                <a:solidFill>
                  <a:srgbClr val="90191C"/>
                </a:solidFill>
                <a:latin typeface="Arial"/>
                <a:cs typeface="Arial"/>
              </a:rPr>
              <a:t>together to successfully integrate infrastructure asset </a:t>
            </a:r>
            <a:r>
              <a:rPr lang="en-AU" dirty="0" smtClean="0">
                <a:solidFill>
                  <a:srgbClr val="90191C"/>
                </a:solidFill>
                <a:latin typeface="Arial"/>
                <a:cs typeface="Arial"/>
              </a:rPr>
              <a:t>management</a:t>
            </a:r>
            <a:br>
              <a:rPr lang="en-AU" dirty="0" smtClean="0">
                <a:solidFill>
                  <a:srgbClr val="90191C"/>
                </a:solidFill>
                <a:latin typeface="Arial"/>
                <a:cs typeface="Arial"/>
              </a:rPr>
            </a:br>
            <a:r>
              <a:rPr lang="en-AU" dirty="0" smtClean="0">
                <a:solidFill>
                  <a:srgbClr val="90191C"/>
                </a:solidFill>
                <a:latin typeface="Arial"/>
                <a:cs typeface="Arial"/>
              </a:rPr>
              <a:t>&amp; </a:t>
            </a:r>
            <a:r>
              <a:rPr lang="en-AU" dirty="0">
                <a:solidFill>
                  <a:srgbClr val="90191C"/>
                </a:solidFill>
                <a:latin typeface="Arial"/>
                <a:cs typeface="Arial"/>
              </a:rPr>
              <a:t>long term financial </a:t>
            </a:r>
            <a:r>
              <a:rPr lang="en-AU" dirty="0" smtClean="0">
                <a:solidFill>
                  <a:srgbClr val="90191C"/>
                </a:solidFill>
                <a:latin typeface="Arial"/>
                <a:cs typeface="Arial"/>
              </a:rPr>
              <a:t>planning</a:t>
            </a:r>
            <a:endParaRPr lang="en-AU" dirty="0">
              <a:solidFill>
                <a:srgbClr val="90191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530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404664"/>
            <a:ext cx="9036496" cy="1012974"/>
          </a:xfrm>
        </p:spPr>
        <p:txBody>
          <a:bodyPr/>
          <a:lstStyle/>
          <a:p>
            <a:pPr algn="ctr"/>
            <a:r>
              <a:rPr lang="en-AU" sz="3200" dirty="0" smtClean="0"/>
              <a:t>SA LG Financial Indicators Report 2015</a:t>
            </a:r>
            <a:endParaRPr lang="en-AU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518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endParaRPr lang="en-AU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2159732" y="6550223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dirty="0" smtClean="0">
                <a:solidFill>
                  <a:schemeClr val="bg1"/>
                </a:solidFill>
              </a:rPr>
              <a:t>SA </a:t>
            </a:r>
            <a:r>
              <a:rPr lang="en-AU" sz="1400" dirty="0">
                <a:solidFill>
                  <a:schemeClr val="bg1"/>
                </a:solidFill>
              </a:rPr>
              <a:t>Office of Local Government</a:t>
            </a:r>
            <a:r>
              <a:rPr lang="en-AU" sz="1400" dirty="0" smtClean="0">
                <a:solidFill>
                  <a:schemeClr val="bg1"/>
                </a:solidFill>
              </a:rPr>
              <a:t>, 2015, p .1</a:t>
            </a:r>
            <a:endParaRPr lang="en-AU" sz="2000" dirty="0">
              <a:solidFill>
                <a:schemeClr val="bg1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96752"/>
            <a:ext cx="6696744" cy="453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58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20688"/>
            <a:ext cx="4572000" cy="5472608"/>
          </a:xfrm>
        </p:spPr>
        <p:txBody>
          <a:bodyPr/>
          <a:lstStyle/>
          <a:p>
            <a:r>
              <a:rPr lang="en-US" dirty="0" smtClean="0"/>
              <a:t>IPWEA provides national frameworks,</a:t>
            </a:r>
            <a:br>
              <a:rPr lang="en-US" dirty="0" smtClean="0"/>
            </a:br>
            <a:r>
              <a:rPr lang="en-US" dirty="0" smtClean="0"/>
              <a:t>tools &amp; resources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3200" dirty="0" err="1" smtClean="0">
                <a:solidFill>
                  <a:srgbClr val="FFFF00"/>
                </a:solidFill>
              </a:rPr>
              <a:t>www.ipwea.org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scientist_microscope_1600_clr.png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50" b="-62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2911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8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2" descr="Forward view c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89"/>
          <a:stretch>
            <a:fillRect/>
          </a:stretch>
        </p:blipFill>
        <p:spPr bwMode="auto">
          <a:xfrm>
            <a:off x="0" y="-111125"/>
            <a:ext cx="9144000" cy="696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Title 1"/>
          <p:cNvSpPr>
            <a:spLocks noGrp="1"/>
          </p:cNvSpPr>
          <p:nvPr>
            <p:ph type="title"/>
          </p:nvPr>
        </p:nvSpPr>
        <p:spPr>
          <a:xfrm>
            <a:off x="0" y="-142875"/>
            <a:ext cx="4643438" cy="2928938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AU" sz="3200" dirty="0" smtClean="0">
                <a:solidFill>
                  <a:srgbClr val="90191C"/>
                </a:solidFill>
                <a:latin typeface="Arial"/>
                <a:ea typeface="+mj-ea"/>
                <a:cs typeface="Arial"/>
              </a:rPr>
              <a:t>AM &amp; LTFP puts you in the drivers seat</a:t>
            </a:r>
            <a:r>
              <a:rPr lang="en-AU" sz="3200" dirty="0" smtClean="0">
                <a:solidFill>
                  <a:srgbClr val="90191C"/>
                </a:solidFill>
                <a:latin typeface="MarydaleBold" pitchFamily="2" charset="0"/>
                <a:ea typeface="+mj-ea"/>
                <a:cs typeface="+mj-cs"/>
              </a:rPr>
              <a:t/>
            </a:r>
            <a:br>
              <a:rPr lang="en-AU" sz="3200" dirty="0" smtClean="0">
                <a:solidFill>
                  <a:srgbClr val="90191C"/>
                </a:solidFill>
                <a:latin typeface="MarydaleBold" pitchFamily="2" charset="0"/>
                <a:ea typeface="+mj-ea"/>
                <a:cs typeface="+mj-cs"/>
              </a:rPr>
            </a:br>
            <a:r>
              <a:rPr lang="en-AU" sz="3200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www.ipwea.org</a:t>
            </a:r>
            <a:r>
              <a:rPr lang="en-AU" sz="3200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/AM</a:t>
            </a:r>
          </a:p>
        </p:txBody>
      </p:sp>
    </p:spTree>
    <p:extLst>
      <p:ext uri="{BB962C8B-B14F-4D97-AF65-F5344CB8AC3E}">
        <p14:creationId xmlns:p14="http://schemas.microsoft.com/office/powerpoint/2010/main" val="53294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80" y="-111125"/>
            <a:ext cx="9137839" cy="696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Title 1"/>
          <p:cNvSpPr>
            <a:spLocks noGrp="1"/>
          </p:cNvSpPr>
          <p:nvPr>
            <p:ph type="title"/>
          </p:nvPr>
        </p:nvSpPr>
        <p:spPr>
          <a:xfrm>
            <a:off x="4548147" y="21000"/>
            <a:ext cx="4643438" cy="2615912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AU" sz="3200" dirty="0" smtClean="0">
                <a:solidFill>
                  <a:srgbClr val="90191C"/>
                </a:solidFill>
                <a:latin typeface="Arial"/>
                <a:ea typeface="+mj-ea"/>
                <a:cs typeface="Arial"/>
              </a:rPr>
              <a:t>AM &amp; LTFP puts you in the drivers seat</a:t>
            </a:r>
            <a:r>
              <a:rPr lang="en-AU" sz="3200" dirty="0" smtClean="0">
                <a:solidFill>
                  <a:srgbClr val="90191C"/>
                </a:solidFill>
                <a:latin typeface="MarydaleBold" pitchFamily="2" charset="0"/>
                <a:ea typeface="+mj-ea"/>
                <a:cs typeface="+mj-cs"/>
              </a:rPr>
              <a:t/>
            </a:r>
            <a:br>
              <a:rPr lang="en-AU" sz="3200" dirty="0" smtClean="0">
                <a:solidFill>
                  <a:srgbClr val="90191C"/>
                </a:solidFill>
                <a:latin typeface="MarydaleBold" pitchFamily="2" charset="0"/>
                <a:ea typeface="+mj-ea"/>
                <a:cs typeface="+mj-cs"/>
              </a:rPr>
            </a:br>
            <a:r>
              <a:rPr lang="en-AU" sz="3200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www.ipwea.org</a:t>
            </a:r>
            <a:r>
              <a:rPr lang="en-AU" sz="3200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/AM</a:t>
            </a:r>
          </a:p>
        </p:txBody>
      </p:sp>
    </p:spTree>
    <p:extLst>
      <p:ext uri="{BB962C8B-B14F-4D97-AF65-F5344CB8AC3E}">
        <p14:creationId xmlns:p14="http://schemas.microsoft.com/office/powerpoint/2010/main" val="5702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rganic_growth_graph_1600_cl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9400"/>
            <a:ext cx="9144000" cy="628650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536" y="332656"/>
            <a:ext cx="6772275" cy="244827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mtClean="0"/>
              <a:t>Asset Management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 context of broader</a:t>
            </a:r>
            <a:br>
              <a:rPr lang="en-US" dirty="0" smtClean="0"/>
            </a:br>
            <a:r>
              <a:rPr lang="en-US" dirty="0" smtClean="0"/>
              <a:t>financial reporting</a:t>
            </a:r>
            <a:endParaRPr 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536" y="3284984"/>
            <a:ext cx="6772275" cy="1752600"/>
          </a:xfrm>
        </p:spPr>
        <p:txBody>
          <a:bodyPr/>
          <a:lstStyle/>
          <a:p>
            <a:r>
              <a:rPr lang="en-US" dirty="0" smtClean="0"/>
              <a:t>Chris Champion</a:t>
            </a:r>
          </a:p>
          <a:p>
            <a:r>
              <a:rPr lang="en-US" sz="1800" dirty="0" smtClean="0"/>
              <a:t>Director International</a:t>
            </a:r>
          </a:p>
          <a:p>
            <a:r>
              <a:rPr lang="en-US" sz="1800" dirty="0" smtClean="0"/>
              <a:t>IPWEA</a:t>
            </a:r>
          </a:p>
          <a:p>
            <a:r>
              <a:rPr lang="en-US" sz="1800" dirty="0" err="1"/>
              <a:t>c</a:t>
            </a:r>
            <a:r>
              <a:rPr lang="en-US" sz="1800" dirty="0" err="1" smtClean="0"/>
              <a:t>hris.champion@ipwea.org</a:t>
            </a:r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8700577" y="6044092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84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dirty="0" smtClean="0">
                <a:solidFill>
                  <a:srgbClr val="90191C"/>
                </a:solidFill>
                <a:latin typeface="Arial"/>
                <a:cs typeface="Arial"/>
              </a:rPr>
              <a:t>Moving </a:t>
            </a:r>
            <a:r>
              <a:rPr lang="en-AU" dirty="0">
                <a:solidFill>
                  <a:srgbClr val="90191C"/>
                </a:solidFill>
                <a:latin typeface="Arial"/>
                <a:cs typeface="Arial"/>
              </a:rPr>
              <a:t>from annual budgeting to</a:t>
            </a:r>
            <a:br>
              <a:rPr lang="en-AU" dirty="0">
                <a:solidFill>
                  <a:srgbClr val="90191C"/>
                </a:solidFill>
                <a:latin typeface="Arial"/>
                <a:cs typeface="Arial"/>
              </a:rPr>
            </a:br>
            <a:r>
              <a:rPr lang="en-AU" dirty="0">
                <a:solidFill>
                  <a:srgbClr val="90191C"/>
                </a:solidFill>
                <a:latin typeface="Arial"/>
                <a:cs typeface="Arial"/>
              </a:rPr>
              <a:t>long term financial planning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258888" y="4149725"/>
            <a:ext cx="572452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Ctr="1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AU" sz="240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 Link long term expenditure to revenue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endParaRPr lang="en-AU" sz="1200" dirty="0">
              <a:solidFill>
                <a:prstClr val="black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AU" sz="240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 Make responsible use of debt</a:t>
            </a:r>
          </a:p>
        </p:txBody>
      </p:sp>
    </p:spTree>
    <p:extLst>
      <p:ext uri="{BB962C8B-B14F-4D97-AF65-F5344CB8AC3E}">
        <p14:creationId xmlns:p14="http://schemas.microsoft.com/office/powerpoint/2010/main" val="152110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333375"/>
            <a:ext cx="914400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Ctr="1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AU" sz="4000" dirty="0" smtClean="0">
                <a:solidFill>
                  <a:prstClr val="white"/>
                </a:solidFill>
                <a:latin typeface="Arial"/>
                <a:ea typeface="ＭＳ Ｐゴシック" charset="0"/>
                <a:cs typeface="Arial"/>
              </a:rPr>
              <a:t>AM is about managing </a:t>
            </a:r>
            <a:r>
              <a:rPr lang="en-AU" sz="4000" dirty="0">
                <a:solidFill>
                  <a:prstClr val="white"/>
                </a:solidFill>
                <a:latin typeface="Arial"/>
                <a:ea typeface="ＭＳ Ｐゴシック" charset="0"/>
                <a:cs typeface="Arial"/>
              </a:rPr>
              <a:t>our priorities, </a:t>
            </a:r>
            <a:r>
              <a:rPr lang="en-AU" sz="4000" dirty="0" smtClean="0">
                <a:solidFill>
                  <a:prstClr val="white"/>
                </a:solidFill>
                <a:latin typeface="Arial"/>
                <a:ea typeface="ＭＳ Ｐゴシック" charset="0"/>
                <a:cs typeface="Arial"/>
              </a:rPr>
              <a:t>risks &amp; </a:t>
            </a:r>
            <a:r>
              <a:rPr lang="en-AU" sz="4000" dirty="0">
                <a:solidFill>
                  <a:prstClr val="white"/>
                </a:solidFill>
                <a:latin typeface="Arial"/>
                <a:ea typeface="ＭＳ Ｐゴシック" charset="0"/>
                <a:cs typeface="Arial"/>
              </a:rPr>
              <a:t>funds required</a:t>
            </a:r>
          </a:p>
        </p:txBody>
      </p:sp>
    </p:spTree>
    <p:extLst>
      <p:ext uri="{BB962C8B-B14F-4D97-AF65-F5344CB8AC3E}">
        <p14:creationId xmlns:p14="http://schemas.microsoft.com/office/powerpoint/2010/main" val="56089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5562600" cy="1143000"/>
          </a:xfrm>
        </p:spPr>
        <p:txBody>
          <a:bodyPr/>
          <a:lstStyle/>
          <a:p>
            <a:pPr eaLnBrk="1" hangingPunct="1"/>
            <a:r>
              <a:rPr lang="en-AU" sz="4400" b="1" dirty="0">
                <a:solidFill>
                  <a:srgbClr val="90191C"/>
                </a:solidFill>
                <a:latin typeface="Arial"/>
                <a:cs typeface="Arial"/>
              </a:rPr>
              <a:t>Manage the gap</a:t>
            </a:r>
            <a:r>
              <a:rPr lang="en-AU" dirty="0">
                <a:solidFill>
                  <a:srgbClr val="90191C"/>
                </a:solidFill>
                <a:latin typeface="Arial"/>
                <a:cs typeface="Arial"/>
              </a:rPr>
              <a:t/>
            </a:r>
            <a:br>
              <a:rPr lang="en-AU" dirty="0">
                <a:solidFill>
                  <a:srgbClr val="90191C"/>
                </a:solidFill>
                <a:latin typeface="Arial"/>
                <a:cs typeface="Arial"/>
              </a:rPr>
            </a:br>
            <a:r>
              <a:rPr lang="en-AU" sz="3200" dirty="0">
                <a:solidFill>
                  <a:srgbClr val="90191C"/>
                </a:solidFill>
                <a:latin typeface="Arial"/>
                <a:cs typeface="Arial"/>
              </a:rPr>
              <a:t>(not just funding the gap)</a:t>
            </a:r>
            <a:endParaRPr lang="en-AU" dirty="0">
              <a:solidFill>
                <a:srgbClr val="90191C"/>
              </a:solidFill>
              <a:latin typeface="Arial"/>
              <a:cs typeface="Arial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04800" y="1752600"/>
            <a:ext cx="7010400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AU" sz="2800" dirty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Understanding impact new assets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AU" sz="2800" dirty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Better asset information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AU" sz="2800" dirty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Timely maintenance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AU" sz="2800" dirty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Improved work practices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AU" sz="2800" dirty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Disposal of assets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AU" sz="2800" dirty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Alternative service delivery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AU" sz="2800" dirty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Lower levels of service 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AU" sz="2800" dirty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Innovative solutions</a:t>
            </a:r>
            <a:endParaRPr lang="en-AU" sz="3300" b="1" i="1" dirty="0">
              <a:solidFill>
                <a:srgbClr val="0000FF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16740" name="Object 2"/>
          <p:cNvGraphicFramePr>
            <a:graphicFrameLocks noChangeAspect="1"/>
          </p:cNvGraphicFramePr>
          <p:nvPr>
            <p:extLst/>
          </p:nvPr>
        </p:nvGraphicFramePr>
        <p:xfrm>
          <a:off x="5413375" y="2898775"/>
          <a:ext cx="3455988" cy="227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63" name="Chart" r:id="rId3" imgW="7391400" imgH="4114800" progId="MSGraph.Chart.8">
                  <p:embed followColorScheme="full"/>
                </p:oleObj>
              </mc:Choice>
              <mc:Fallback>
                <p:oleObj name="Chart" r:id="rId3" imgW="7391400" imgH="41148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3375" y="2898775"/>
                        <a:ext cx="3455988" cy="2279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8" name="Line 13"/>
          <p:cNvSpPr>
            <a:spLocks noChangeShapeType="1"/>
          </p:cNvSpPr>
          <p:nvPr/>
        </p:nvSpPr>
        <p:spPr bwMode="auto">
          <a:xfrm>
            <a:off x="6477000" y="3352800"/>
            <a:ext cx="11096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2075" tIns="46038" rIns="92075" bIns="46038" anchor="b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AU">
              <a:solidFill>
                <a:prstClr val="black"/>
              </a:solidFill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9" name="Line 14"/>
          <p:cNvSpPr>
            <a:spLocks noChangeShapeType="1"/>
          </p:cNvSpPr>
          <p:nvPr/>
        </p:nvSpPr>
        <p:spPr bwMode="auto">
          <a:xfrm>
            <a:off x="6477000" y="4114800"/>
            <a:ext cx="11096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2075" tIns="46038" rIns="92075" bIns="46038" anchor="b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AU">
              <a:solidFill>
                <a:prstClr val="black"/>
              </a:solidFill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00" name="Line 15"/>
          <p:cNvSpPr>
            <a:spLocks noChangeShapeType="1"/>
          </p:cNvSpPr>
          <p:nvPr/>
        </p:nvSpPr>
        <p:spPr bwMode="auto">
          <a:xfrm>
            <a:off x="6248400" y="3352800"/>
            <a:ext cx="0" cy="7620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 lIns="92075" tIns="46038" rIns="92075" bIns="46038" anchor="b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AU">
              <a:solidFill>
                <a:prstClr val="black"/>
              </a:solidFill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0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PWEA small bkgrnd 03.jpg" descr="/Users/JC/Desktop/IPWEA small bkgrnd 03.jp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457200" y="4953000"/>
            <a:ext cx="2133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sz="280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Work within a national framework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563888" y="5237163"/>
            <a:ext cx="252028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sz="2800" dirty="0" smtClean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IPWEA provides </a:t>
            </a:r>
            <a:r>
              <a:rPr lang="en-AU" sz="2800" dirty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the tools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6781800" y="5237163"/>
            <a:ext cx="2133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sz="2800" dirty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Add some drivers!</a:t>
            </a:r>
          </a:p>
        </p:txBody>
      </p:sp>
      <p:pic>
        <p:nvPicPr>
          <p:cNvPr id="2" name="Picture 1" descr="house_block_outline_428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915" y="1628800"/>
            <a:ext cx="3421603" cy="2997324"/>
          </a:xfrm>
          <a:prstGeom prst="rect">
            <a:avLst/>
          </a:prstGeom>
        </p:spPr>
      </p:pic>
      <p:pic>
        <p:nvPicPr>
          <p:cNvPr id="3" name="Picture 2" descr="stick_figure_plumber_toolbox_1600_clr_407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037035"/>
            <a:ext cx="3435846" cy="4581128"/>
          </a:xfrm>
          <a:prstGeom prst="rect">
            <a:avLst/>
          </a:prstGeom>
        </p:spPr>
      </p:pic>
      <p:pic>
        <p:nvPicPr>
          <p:cNvPr id="4" name="Picture 3" descr="stick_figure_turning_screwdriver_1600_clr_403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180" y="1043301"/>
            <a:ext cx="2839377" cy="454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2578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BBP ToolBox Template - Red Berries">
  <a:themeElements>
    <a:clrScheme name="Red Berries">
      <a:dk1>
        <a:srgbClr val="000000"/>
      </a:dk1>
      <a:lt1>
        <a:srgbClr val="FFFFFF"/>
      </a:lt1>
      <a:dk2>
        <a:srgbClr val="90191C"/>
      </a:dk2>
      <a:lt2>
        <a:srgbClr val="FFFFFF"/>
      </a:lt2>
      <a:accent1>
        <a:srgbClr val="90191C"/>
      </a:accent1>
      <a:accent2>
        <a:srgbClr val="C31C22"/>
      </a:accent2>
      <a:accent3>
        <a:srgbClr val="D72027"/>
      </a:accent3>
      <a:accent4>
        <a:srgbClr val="F37154"/>
      </a:accent4>
      <a:accent5>
        <a:srgbClr val="F7A18D"/>
      </a:accent5>
      <a:accent6>
        <a:srgbClr val="C31C22"/>
      </a:accent6>
      <a:hlink>
        <a:srgbClr val="D72027"/>
      </a:hlink>
      <a:folHlink>
        <a:srgbClr val="F7A18D"/>
      </a:folHlink>
    </a:clrScheme>
    <a:fontScheme name="Marydale Bold">
      <a:majorFont>
        <a:latin typeface="MarydaleBol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BBP Storyboard Formatter 2007 - Advanc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arydale Bold">
      <a:majorFont>
        <a:latin typeface="MarydaleBol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BBP Storyboard Formatter 2007 - Advanc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arydale Bold">
      <a:majorFont>
        <a:latin typeface="MarydaleBol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IPWEA option 02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_BBP Storyboard Formatter 2007 - Advanc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arydale Bold">
      <a:majorFont>
        <a:latin typeface="MarydaleBol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BBP Storyboard Formatter 2007 - Basic">
  <a:themeElements>
    <a:clrScheme name="BBP Storyboard">
      <a:dk1>
        <a:srgbClr val="404040"/>
      </a:dk1>
      <a:lt1>
        <a:sysClr val="window" lastClr="FFFFFF"/>
      </a:lt1>
      <a:dk2>
        <a:srgbClr val="A6A6A6"/>
      </a:dk2>
      <a:lt2>
        <a:srgbClr val="D9D9D9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_BBP Storyboard Formatter - Basic">
  <a:themeElements>
    <a:clrScheme name="BBP Sketches">
      <a:dk1>
        <a:sysClr val="windowText" lastClr="000000"/>
      </a:dk1>
      <a:lt1>
        <a:sysClr val="window" lastClr="FFFFFF"/>
      </a:lt1>
      <a:dk2>
        <a:srgbClr val="4F81BD"/>
      </a:dk2>
      <a:lt2>
        <a:srgbClr val="FFFFFF"/>
      </a:lt2>
      <a:accent1>
        <a:srgbClr val="333333"/>
      </a:accent1>
      <a:accent2>
        <a:srgbClr val="5F5F5F"/>
      </a:accent2>
      <a:accent3>
        <a:srgbClr val="808080"/>
      </a:accent3>
      <a:accent4>
        <a:srgbClr val="B2B2B2"/>
      </a:accent4>
      <a:accent5>
        <a:srgbClr val="DDDDDD"/>
      </a:accent5>
      <a:accent6>
        <a:srgbClr val="F8F8F8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_BBP ToolBox Template - Red Berries">
  <a:themeElements>
    <a:clrScheme name="Red Berries">
      <a:dk1>
        <a:srgbClr val="000000"/>
      </a:dk1>
      <a:lt1>
        <a:srgbClr val="FFFFFF"/>
      </a:lt1>
      <a:dk2>
        <a:srgbClr val="90191C"/>
      </a:dk2>
      <a:lt2>
        <a:srgbClr val="FFFFFF"/>
      </a:lt2>
      <a:accent1>
        <a:srgbClr val="90191C"/>
      </a:accent1>
      <a:accent2>
        <a:srgbClr val="C31C22"/>
      </a:accent2>
      <a:accent3>
        <a:srgbClr val="D72027"/>
      </a:accent3>
      <a:accent4>
        <a:srgbClr val="F37154"/>
      </a:accent4>
      <a:accent5>
        <a:srgbClr val="F7A18D"/>
      </a:accent5>
      <a:accent6>
        <a:srgbClr val="C31C22"/>
      </a:accent6>
      <a:hlink>
        <a:srgbClr val="D72027"/>
      </a:hlink>
      <a:folHlink>
        <a:srgbClr val="F7A18D"/>
      </a:folHlink>
    </a:clrScheme>
    <a:fontScheme name="Marydale Bold">
      <a:majorFont>
        <a:latin typeface="MarydaleBol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_IPWEA Australasi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BP Storyboard Formatter 2007 - Advanc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arydale Bold">
      <a:majorFont>
        <a:latin typeface="MarydaleBol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BP Storyboard Formatter - Basic">
  <a:themeElements>
    <a:clrScheme name="BBP Sketches">
      <a:dk1>
        <a:sysClr val="windowText" lastClr="000000"/>
      </a:dk1>
      <a:lt1>
        <a:sysClr val="window" lastClr="FFFFFF"/>
      </a:lt1>
      <a:dk2>
        <a:srgbClr val="4F81BD"/>
      </a:dk2>
      <a:lt2>
        <a:srgbClr val="FFFFFF"/>
      </a:lt2>
      <a:accent1>
        <a:srgbClr val="333333"/>
      </a:accent1>
      <a:accent2>
        <a:srgbClr val="5F5F5F"/>
      </a:accent2>
      <a:accent3>
        <a:srgbClr val="808080"/>
      </a:accent3>
      <a:accent4>
        <a:srgbClr val="B2B2B2"/>
      </a:accent4>
      <a:accent5>
        <a:srgbClr val="DDDDDD"/>
      </a:accent5>
      <a:accent6>
        <a:srgbClr val="F8F8F8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IPWEA option 02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BBP Storyboard Formatter">
  <a:themeElements>
    <a:clrScheme name="BBP Storyboard">
      <a:dk1>
        <a:srgbClr val="000000"/>
      </a:dk1>
      <a:lt1>
        <a:sysClr val="window" lastClr="FFFFFF"/>
      </a:lt1>
      <a:dk2>
        <a:srgbClr val="808080"/>
      </a:dk2>
      <a:lt2>
        <a:srgbClr val="C0C0C0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>
            <a:lumMod val="60000"/>
            <a:lumOff val="4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1_IPWEA option 02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IPWEA Australasi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Red Berries">
    <a:dk1>
      <a:srgbClr val="000000"/>
    </a:dk1>
    <a:lt1>
      <a:srgbClr val="FFFFFF"/>
    </a:lt1>
    <a:dk2>
      <a:srgbClr val="90191C"/>
    </a:dk2>
    <a:lt2>
      <a:srgbClr val="FFFFFF"/>
    </a:lt2>
    <a:accent1>
      <a:srgbClr val="90191C"/>
    </a:accent1>
    <a:accent2>
      <a:srgbClr val="C31C22"/>
    </a:accent2>
    <a:accent3>
      <a:srgbClr val="D72027"/>
    </a:accent3>
    <a:accent4>
      <a:srgbClr val="F37154"/>
    </a:accent4>
    <a:accent5>
      <a:srgbClr val="F7A18D"/>
    </a:accent5>
    <a:accent6>
      <a:srgbClr val="C31C22"/>
    </a:accent6>
    <a:hlink>
      <a:srgbClr val="D72027"/>
    </a:hlink>
    <a:folHlink>
      <a:srgbClr val="F7A18D"/>
    </a:folHlink>
  </a:clrScheme>
</a:themeOverride>
</file>

<file path=ppt/theme/themeOverride10.xml><?xml version="1.0" encoding="utf-8"?>
<a:themeOverride xmlns:a="http://schemas.openxmlformats.org/drawingml/2006/main">
  <a:clrScheme name="BBP Sketches">
    <a:dk1>
      <a:sysClr val="windowText" lastClr="000000"/>
    </a:dk1>
    <a:lt1>
      <a:sysClr val="window" lastClr="FFFFFF"/>
    </a:lt1>
    <a:dk2>
      <a:srgbClr val="4F81BD"/>
    </a:dk2>
    <a:lt2>
      <a:srgbClr val="FFFFFF"/>
    </a:lt2>
    <a:accent1>
      <a:srgbClr val="333333"/>
    </a:accent1>
    <a:accent2>
      <a:srgbClr val="5F5F5F"/>
    </a:accent2>
    <a:accent3>
      <a:srgbClr val="808080"/>
    </a:accent3>
    <a:accent4>
      <a:srgbClr val="B2B2B2"/>
    </a:accent4>
    <a:accent5>
      <a:srgbClr val="DDDDDD"/>
    </a:accent5>
    <a:accent6>
      <a:srgbClr val="F8F8F8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BBP Sketches">
    <a:dk1>
      <a:sysClr val="windowText" lastClr="000000"/>
    </a:dk1>
    <a:lt1>
      <a:sysClr val="window" lastClr="FFFFFF"/>
    </a:lt1>
    <a:dk2>
      <a:srgbClr val="4F81BD"/>
    </a:dk2>
    <a:lt2>
      <a:srgbClr val="FFFFFF"/>
    </a:lt2>
    <a:accent1>
      <a:srgbClr val="333333"/>
    </a:accent1>
    <a:accent2>
      <a:srgbClr val="5F5F5F"/>
    </a:accent2>
    <a:accent3>
      <a:srgbClr val="808080"/>
    </a:accent3>
    <a:accent4>
      <a:srgbClr val="B2B2B2"/>
    </a:accent4>
    <a:accent5>
      <a:srgbClr val="DDDDDD"/>
    </a:accent5>
    <a:accent6>
      <a:srgbClr val="F8F8F8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Red Berries">
    <a:dk1>
      <a:srgbClr val="000000"/>
    </a:dk1>
    <a:lt1>
      <a:srgbClr val="FFFFFF"/>
    </a:lt1>
    <a:dk2>
      <a:srgbClr val="90191C"/>
    </a:dk2>
    <a:lt2>
      <a:srgbClr val="FFFFFF"/>
    </a:lt2>
    <a:accent1>
      <a:srgbClr val="90191C"/>
    </a:accent1>
    <a:accent2>
      <a:srgbClr val="C31C22"/>
    </a:accent2>
    <a:accent3>
      <a:srgbClr val="D72027"/>
    </a:accent3>
    <a:accent4>
      <a:srgbClr val="F37154"/>
    </a:accent4>
    <a:accent5>
      <a:srgbClr val="F7A18D"/>
    </a:accent5>
    <a:accent6>
      <a:srgbClr val="C31C22"/>
    </a:accent6>
    <a:hlink>
      <a:srgbClr val="D72027"/>
    </a:hlink>
    <a:folHlink>
      <a:srgbClr val="F7A18D"/>
    </a:folHlink>
  </a:clrScheme>
</a:themeOverride>
</file>

<file path=ppt/theme/themeOverride13.xml><?xml version="1.0" encoding="utf-8"?>
<a:themeOverride xmlns:a="http://schemas.openxmlformats.org/drawingml/2006/main">
  <a:clrScheme name="BBP Sketches">
    <a:dk1>
      <a:sysClr val="windowText" lastClr="000000"/>
    </a:dk1>
    <a:lt1>
      <a:sysClr val="window" lastClr="FFFFFF"/>
    </a:lt1>
    <a:dk2>
      <a:srgbClr val="4F81BD"/>
    </a:dk2>
    <a:lt2>
      <a:srgbClr val="FFFFFF"/>
    </a:lt2>
    <a:accent1>
      <a:srgbClr val="333333"/>
    </a:accent1>
    <a:accent2>
      <a:srgbClr val="5F5F5F"/>
    </a:accent2>
    <a:accent3>
      <a:srgbClr val="808080"/>
    </a:accent3>
    <a:accent4>
      <a:srgbClr val="B2B2B2"/>
    </a:accent4>
    <a:accent5>
      <a:srgbClr val="DDDDDD"/>
    </a:accent5>
    <a:accent6>
      <a:srgbClr val="F8F8F8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BBP Sketches">
    <a:dk1>
      <a:sysClr val="windowText" lastClr="000000"/>
    </a:dk1>
    <a:lt1>
      <a:sysClr val="window" lastClr="FFFFFF"/>
    </a:lt1>
    <a:dk2>
      <a:srgbClr val="4F81BD"/>
    </a:dk2>
    <a:lt2>
      <a:srgbClr val="FFFFFF"/>
    </a:lt2>
    <a:accent1>
      <a:srgbClr val="333333"/>
    </a:accent1>
    <a:accent2>
      <a:srgbClr val="5F5F5F"/>
    </a:accent2>
    <a:accent3>
      <a:srgbClr val="808080"/>
    </a:accent3>
    <a:accent4>
      <a:srgbClr val="B2B2B2"/>
    </a:accent4>
    <a:accent5>
      <a:srgbClr val="DDDDDD"/>
    </a:accent5>
    <a:accent6>
      <a:srgbClr val="F8F8F8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Red Berries">
    <a:dk1>
      <a:srgbClr val="000000"/>
    </a:dk1>
    <a:lt1>
      <a:srgbClr val="FFFFFF"/>
    </a:lt1>
    <a:dk2>
      <a:srgbClr val="90191C"/>
    </a:dk2>
    <a:lt2>
      <a:srgbClr val="FFFFFF"/>
    </a:lt2>
    <a:accent1>
      <a:srgbClr val="90191C"/>
    </a:accent1>
    <a:accent2>
      <a:srgbClr val="C31C22"/>
    </a:accent2>
    <a:accent3>
      <a:srgbClr val="D72027"/>
    </a:accent3>
    <a:accent4>
      <a:srgbClr val="F37154"/>
    </a:accent4>
    <a:accent5>
      <a:srgbClr val="F7A18D"/>
    </a:accent5>
    <a:accent6>
      <a:srgbClr val="C31C22"/>
    </a:accent6>
    <a:hlink>
      <a:srgbClr val="D72027"/>
    </a:hlink>
    <a:folHlink>
      <a:srgbClr val="F7A18D"/>
    </a:folHlink>
  </a:clrScheme>
</a:themeOverride>
</file>

<file path=ppt/theme/themeOverride16.xml><?xml version="1.0" encoding="utf-8"?>
<a:themeOverride xmlns:a="http://schemas.openxmlformats.org/drawingml/2006/main">
  <a:clrScheme name="Red Berries">
    <a:dk1>
      <a:srgbClr val="000000"/>
    </a:dk1>
    <a:lt1>
      <a:srgbClr val="FFFFFF"/>
    </a:lt1>
    <a:dk2>
      <a:srgbClr val="90191C"/>
    </a:dk2>
    <a:lt2>
      <a:srgbClr val="FFFFFF"/>
    </a:lt2>
    <a:accent1>
      <a:srgbClr val="90191C"/>
    </a:accent1>
    <a:accent2>
      <a:srgbClr val="C31C22"/>
    </a:accent2>
    <a:accent3>
      <a:srgbClr val="D72027"/>
    </a:accent3>
    <a:accent4>
      <a:srgbClr val="F37154"/>
    </a:accent4>
    <a:accent5>
      <a:srgbClr val="F7A18D"/>
    </a:accent5>
    <a:accent6>
      <a:srgbClr val="C31C22"/>
    </a:accent6>
    <a:hlink>
      <a:srgbClr val="D72027"/>
    </a:hlink>
    <a:folHlink>
      <a:srgbClr val="F7A18D"/>
    </a:folHlink>
  </a:clrScheme>
</a:themeOverride>
</file>

<file path=ppt/theme/themeOverride2.xml><?xml version="1.0" encoding="utf-8"?>
<a:themeOverride xmlns:a="http://schemas.openxmlformats.org/drawingml/2006/main">
  <a:clrScheme name="BBP Sketches">
    <a:dk1>
      <a:sysClr val="windowText" lastClr="000000"/>
    </a:dk1>
    <a:lt1>
      <a:sysClr val="window" lastClr="FFFFFF"/>
    </a:lt1>
    <a:dk2>
      <a:srgbClr val="4F81BD"/>
    </a:dk2>
    <a:lt2>
      <a:srgbClr val="FFFFFF"/>
    </a:lt2>
    <a:accent1>
      <a:srgbClr val="333333"/>
    </a:accent1>
    <a:accent2>
      <a:srgbClr val="5F5F5F"/>
    </a:accent2>
    <a:accent3>
      <a:srgbClr val="808080"/>
    </a:accent3>
    <a:accent4>
      <a:srgbClr val="B2B2B2"/>
    </a:accent4>
    <a:accent5>
      <a:srgbClr val="DDDDDD"/>
    </a:accent5>
    <a:accent6>
      <a:srgbClr val="F8F8F8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BBP Sketches">
    <a:dk1>
      <a:sysClr val="windowText" lastClr="000000"/>
    </a:dk1>
    <a:lt1>
      <a:sysClr val="window" lastClr="FFFFFF"/>
    </a:lt1>
    <a:dk2>
      <a:srgbClr val="4F81BD"/>
    </a:dk2>
    <a:lt2>
      <a:srgbClr val="FFFFFF"/>
    </a:lt2>
    <a:accent1>
      <a:srgbClr val="333333"/>
    </a:accent1>
    <a:accent2>
      <a:srgbClr val="5F5F5F"/>
    </a:accent2>
    <a:accent3>
      <a:srgbClr val="808080"/>
    </a:accent3>
    <a:accent4>
      <a:srgbClr val="B2B2B2"/>
    </a:accent4>
    <a:accent5>
      <a:srgbClr val="DDDDDD"/>
    </a:accent5>
    <a:accent6>
      <a:srgbClr val="F8F8F8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BBP Sketches">
    <a:dk1>
      <a:sysClr val="windowText" lastClr="000000"/>
    </a:dk1>
    <a:lt1>
      <a:sysClr val="window" lastClr="FFFFFF"/>
    </a:lt1>
    <a:dk2>
      <a:srgbClr val="4F81BD"/>
    </a:dk2>
    <a:lt2>
      <a:srgbClr val="FFFFFF"/>
    </a:lt2>
    <a:accent1>
      <a:srgbClr val="333333"/>
    </a:accent1>
    <a:accent2>
      <a:srgbClr val="5F5F5F"/>
    </a:accent2>
    <a:accent3>
      <a:srgbClr val="808080"/>
    </a:accent3>
    <a:accent4>
      <a:srgbClr val="B2B2B2"/>
    </a:accent4>
    <a:accent5>
      <a:srgbClr val="DDDDDD"/>
    </a:accent5>
    <a:accent6>
      <a:srgbClr val="F8F8F8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BBP Sketches">
    <a:dk1>
      <a:sysClr val="windowText" lastClr="000000"/>
    </a:dk1>
    <a:lt1>
      <a:sysClr val="window" lastClr="FFFFFF"/>
    </a:lt1>
    <a:dk2>
      <a:srgbClr val="4F81BD"/>
    </a:dk2>
    <a:lt2>
      <a:srgbClr val="FFFFFF"/>
    </a:lt2>
    <a:accent1>
      <a:srgbClr val="333333"/>
    </a:accent1>
    <a:accent2>
      <a:srgbClr val="5F5F5F"/>
    </a:accent2>
    <a:accent3>
      <a:srgbClr val="808080"/>
    </a:accent3>
    <a:accent4>
      <a:srgbClr val="B2B2B2"/>
    </a:accent4>
    <a:accent5>
      <a:srgbClr val="DDDDDD"/>
    </a:accent5>
    <a:accent6>
      <a:srgbClr val="F8F8F8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BBP Sketches">
    <a:dk1>
      <a:sysClr val="windowText" lastClr="000000"/>
    </a:dk1>
    <a:lt1>
      <a:sysClr val="window" lastClr="FFFFFF"/>
    </a:lt1>
    <a:dk2>
      <a:srgbClr val="4F81BD"/>
    </a:dk2>
    <a:lt2>
      <a:srgbClr val="FFFFFF"/>
    </a:lt2>
    <a:accent1>
      <a:srgbClr val="333333"/>
    </a:accent1>
    <a:accent2>
      <a:srgbClr val="5F5F5F"/>
    </a:accent2>
    <a:accent3>
      <a:srgbClr val="808080"/>
    </a:accent3>
    <a:accent4>
      <a:srgbClr val="B2B2B2"/>
    </a:accent4>
    <a:accent5>
      <a:srgbClr val="DDDDDD"/>
    </a:accent5>
    <a:accent6>
      <a:srgbClr val="F8F8F8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BBP Sketches">
    <a:dk1>
      <a:sysClr val="windowText" lastClr="000000"/>
    </a:dk1>
    <a:lt1>
      <a:sysClr val="window" lastClr="FFFFFF"/>
    </a:lt1>
    <a:dk2>
      <a:srgbClr val="4F81BD"/>
    </a:dk2>
    <a:lt2>
      <a:srgbClr val="FFFFFF"/>
    </a:lt2>
    <a:accent1>
      <a:srgbClr val="333333"/>
    </a:accent1>
    <a:accent2>
      <a:srgbClr val="5F5F5F"/>
    </a:accent2>
    <a:accent3>
      <a:srgbClr val="808080"/>
    </a:accent3>
    <a:accent4>
      <a:srgbClr val="B2B2B2"/>
    </a:accent4>
    <a:accent5>
      <a:srgbClr val="DDDDDD"/>
    </a:accent5>
    <a:accent6>
      <a:srgbClr val="F8F8F8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BBP Sketches">
    <a:dk1>
      <a:sysClr val="windowText" lastClr="000000"/>
    </a:dk1>
    <a:lt1>
      <a:sysClr val="window" lastClr="FFFFFF"/>
    </a:lt1>
    <a:dk2>
      <a:srgbClr val="4F81BD"/>
    </a:dk2>
    <a:lt2>
      <a:srgbClr val="FFFFFF"/>
    </a:lt2>
    <a:accent1>
      <a:srgbClr val="333333"/>
    </a:accent1>
    <a:accent2>
      <a:srgbClr val="5F5F5F"/>
    </a:accent2>
    <a:accent3>
      <a:srgbClr val="808080"/>
    </a:accent3>
    <a:accent4>
      <a:srgbClr val="B2B2B2"/>
    </a:accent4>
    <a:accent5>
      <a:srgbClr val="DDDDDD"/>
    </a:accent5>
    <a:accent6>
      <a:srgbClr val="F8F8F8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BBP Sketches">
    <a:dk1>
      <a:sysClr val="windowText" lastClr="000000"/>
    </a:dk1>
    <a:lt1>
      <a:sysClr val="window" lastClr="FFFFFF"/>
    </a:lt1>
    <a:dk2>
      <a:srgbClr val="4F81BD"/>
    </a:dk2>
    <a:lt2>
      <a:srgbClr val="FFFFFF"/>
    </a:lt2>
    <a:accent1>
      <a:srgbClr val="333333"/>
    </a:accent1>
    <a:accent2>
      <a:srgbClr val="5F5F5F"/>
    </a:accent2>
    <a:accent3>
      <a:srgbClr val="808080"/>
    </a:accent3>
    <a:accent4>
      <a:srgbClr val="B2B2B2"/>
    </a:accent4>
    <a:accent5>
      <a:srgbClr val="DDDDDD"/>
    </a:accent5>
    <a:accent6>
      <a:srgbClr val="F8F8F8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2493</TotalTime>
  <Words>1310</Words>
  <Application>Microsoft Macintosh PowerPoint</Application>
  <PresentationFormat>On-screen Show (4:3)</PresentationFormat>
  <Paragraphs>441</Paragraphs>
  <Slides>57</Slides>
  <Notes>4</Notes>
  <HiddenSlides>7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18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84" baseType="lpstr">
      <vt:lpstr>Calibri</vt:lpstr>
      <vt:lpstr>MarydaleBold</vt:lpstr>
      <vt:lpstr>ＭＳ Ｐゴシック</vt:lpstr>
      <vt:lpstr>Palatino</vt:lpstr>
      <vt:lpstr>Times New Roman</vt:lpstr>
      <vt:lpstr>Wingdings</vt:lpstr>
      <vt:lpstr>Arial</vt:lpstr>
      <vt:lpstr>BBP ToolBox Template - Red Berries</vt:lpstr>
      <vt:lpstr>BBP Storyboard Formatter 2007 - Advanced</vt:lpstr>
      <vt:lpstr>3_Default Design</vt:lpstr>
      <vt:lpstr>BBP Storyboard Formatter - Basic</vt:lpstr>
      <vt:lpstr>IPWEA option 02</vt:lpstr>
      <vt:lpstr>BBP Storyboard Formatter</vt:lpstr>
      <vt:lpstr>1_IPWEA option 02</vt:lpstr>
      <vt:lpstr>IPWEA Australasia</vt:lpstr>
      <vt:lpstr>Custom Design</vt:lpstr>
      <vt:lpstr>1_Custom Design</vt:lpstr>
      <vt:lpstr>1_BBP Storyboard Formatter 2007 - Advanced</vt:lpstr>
      <vt:lpstr>2_BBP Storyboard Formatter 2007 - Advanced</vt:lpstr>
      <vt:lpstr>2_IPWEA option 02</vt:lpstr>
      <vt:lpstr>3_BBP Storyboard Formatter 2007 - Advanced</vt:lpstr>
      <vt:lpstr>BBP Storyboard Formatter 2007 - Basic</vt:lpstr>
      <vt:lpstr>1_BBP Storyboard Formatter - Basic</vt:lpstr>
      <vt:lpstr>1_BBP ToolBox Template - Red Berries</vt:lpstr>
      <vt:lpstr>1_IPWEA Australasia</vt:lpstr>
      <vt:lpstr>Chart</vt:lpstr>
      <vt:lpstr>Visio</vt:lpstr>
      <vt:lpstr>Asset Management in context of broader financial reporting</vt:lpstr>
      <vt:lpstr>Sustainability of services should be key objective of every Agency</vt:lpstr>
      <vt:lpstr>Financially Sustainable Communities  3 KEY ELEMENTS</vt:lpstr>
      <vt:lpstr>Providing elected members with full costs, options &amp; priorities</vt:lpstr>
      <vt:lpstr>Making the link between levels of service and price</vt:lpstr>
      <vt:lpstr>Moving from annual budgeting to long term financial planning</vt:lpstr>
      <vt:lpstr>PowerPoint Presentation</vt:lpstr>
      <vt:lpstr>Manage the gap (not just funding the gap)</vt:lpstr>
      <vt:lpstr>PowerPoint Presentation</vt:lpstr>
      <vt:lpstr>PowerPoint Presentation</vt:lpstr>
      <vt:lpstr>Engineers don’t understand Accountants</vt:lpstr>
      <vt:lpstr>Concept A. Sustainable Asset Management  To provide desired level of service in most cost effective manner for present &amp; future generations</vt:lpstr>
      <vt:lpstr>Concept B. Accrual Accounting  Recognition of assets, liabilities, equity, income &amp; expenses in Financial Statements as incurred</vt:lpstr>
      <vt:lpstr>PowerPoint Presentation</vt:lpstr>
      <vt:lpstr>Infrastructure Financial Management Manual</vt:lpstr>
      <vt:lpstr>International Infrastructure Management Manual</vt:lpstr>
      <vt:lpstr>ISO 55000: The What      IPWEA: The How</vt:lpstr>
      <vt:lpstr>Concept B. Accrual Accounting  - requires valuation of assets - reporting of asset value in Accounts   (historic cost vs fair value)   = current replacement cost - consumption of assets as depreciation</vt:lpstr>
      <vt:lpstr>Concept B. Accrual Accounting  - requires asset registers - defining assets at component level - assessing replacement costs - testing for impairment - useful lives  </vt:lpstr>
      <vt:lpstr>Asset Consumption             Asset Renewal</vt:lpstr>
      <vt:lpstr>Sustainability is maintaining financial capital &amp; infrastructure capital for long term</vt:lpstr>
      <vt:lpstr>Reporting large deficits sitting in financial accounts</vt:lpstr>
      <vt:lpstr>Engineers view of Highway</vt:lpstr>
      <vt:lpstr>Accountant’s view of a Highway</vt:lpstr>
      <vt:lpstr>PowerPoint Presentation</vt:lpstr>
      <vt:lpstr>Assets recognised at component level</vt:lpstr>
      <vt:lpstr>Assets recognised at component level</vt:lpstr>
      <vt:lpstr>Assets recognised at component level</vt:lpstr>
      <vt:lpstr>PowerPoint Presentation</vt:lpstr>
      <vt:lpstr>PowerPoint Presentation</vt:lpstr>
      <vt:lpstr>Infrastructure Accounting Data</vt:lpstr>
      <vt:lpstr>Infrastructure Accounting Data</vt:lpstr>
      <vt:lpstr>Useful life is not a look up table</vt:lpstr>
      <vt:lpstr>Useful life is not a look up table</vt:lpstr>
      <vt:lpstr>Use the data for asset renewal planning</vt:lpstr>
      <vt:lpstr>Project capital renewal requirements</vt:lpstr>
      <vt:lpstr>Sustainability Involves Trade-Offs</vt:lpstr>
      <vt:lpstr>Know the long term impact of your decisions</vt:lpstr>
      <vt:lpstr>Financial Sustainability: maintaining infrastructure &amp; financial capital over long term</vt:lpstr>
      <vt:lpstr>Sustainability is maintaining financial capital &amp; infrastructure capital for long term</vt:lpstr>
      <vt:lpstr>Move from annual budgeting to long term financial planning</vt:lpstr>
      <vt:lpstr>Illustrative Income Statement</vt:lpstr>
      <vt:lpstr>Illustrative Balance Sheet</vt:lpstr>
      <vt:lpstr>Illustrative Income Statement</vt:lpstr>
      <vt:lpstr>Depreciation is the allocation of cost of assets over its useful life  Calculate accumulated depreciation, fair value &amp; annual depreciation expense</vt:lpstr>
      <vt:lpstr>Are Financials Important?</vt:lpstr>
      <vt:lpstr>Embrace Accrual Accounting</vt:lpstr>
      <vt:lpstr>AIFMM Financial Sustainability Indicators</vt:lpstr>
      <vt:lpstr>Financial Indicators</vt:lpstr>
      <vt:lpstr>PowerPoint Presentation</vt:lpstr>
      <vt:lpstr>Working together to successfully integrate infrastructure asset management &amp; long term financial planning</vt:lpstr>
      <vt:lpstr>SA LG Financial Indicators Report 2015</vt:lpstr>
      <vt:lpstr>IPWEA provides national frameworks, tools &amp; resources  www.ipwea.org</vt:lpstr>
      <vt:lpstr>PowerPoint Presentation</vt:lpstr>
      <vt:lpstr>AM &amp; LTFP puts you in the drivers seat www.ipwea.org/AM</vt:lpstr>
      <vt:lpstr>AM &amp; LTFP puts you in the drivers seat www.ipwea.org/AM</vt:lpstr>
      <vt:lpstr>Asset Management in context of broader financial reporting</vt:lpstr>
    </vt:vector>
  </TitlesOfParts>
  <Manager/>
  <Company>Private</Company>
  <LinksUpToDate>false</LinksUpToDate>
  <SharedDoc>false</SharedDoc>
  <HyperlinkBase/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Mac ,</dc:creator>
  <cp:keywords/>
  <dc:description/>
  <cp:lastModifiedBy>Chris Champion</cp:lastModifiedBy>
  <cp:revision>116</cp:revision>
  <dcterms:created xsi:type="dcterms:W3CDTF">2011-09-28T07:47:01Z</dcterms:created>
  <dcterms:modified xsi:type="dcterms:W3CDTF">2016-09-08T10:56:21Z</dcterms:modified>
  <cp:category/>
</cp:coreProperties>
</file>