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</p:sldMasterIdLst>
  <p:notesMasterIdLst>
    <p:notesMasterId r:id="rId21"/>
  </p:notesMasterIdLst>
  <p:handoutMasterIdLst>
    <p:handoutMasterId r:id="rId22"/>
  </p:handoutMasterIdLst>
  <p:sldIdLst>
    <p:sldId id="275" r:id="rId4"/>
    <p:sldId id="258" r:id="rId5"/>
    <p:sldId id="286" r:id="rId6"/>
    <p:sldId id="264" r:id="rId7"/>
    <p:sldId id="279" r:id="rId8"/>
    <p:sldId id="281" r:id="rId9"/>
    <p:sldId id="283" r:id="rId10"/>
    <p:sldId id="280" r:id="rId11"/>
    <p:sldId id="284" r:id="rId12"/>
    <p:sldId id="282" r:id="rId13"/>
    <p:sldId id="288" r:id="rId14"/>
    <p:sldId id="272" r:id="rId15"/>
    <p:sldId id="267" r:id="rId16"/>
    <p:sldId id="287" r:id="rId17"/>
    <p:sldId id="268" r:id="rId18"/>
    <p:sldId id="285" r:id="rId19"/>
    <p:sldId id="277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168F"/>
    <a:srgbClr val="66A1BD"/>
    <a:srgbClr val="BFD8E3"/>
    <a:srgbClr val="006391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76343" autoAdjust="0"/>
  </p:normalViewPr>
  <p:slideViewPr>
    <p:cSldViewPr>
      <p:cViewPr varScale="1">
        <p:scale>
          <a:sx n="86" d="100"/>
          <a:sy n="86" d="100"/>
        </p:scale>
        <p:origin x="171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217793C-C051-4F5A-9610-85916C118077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43539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de opmaakprofielen van de modeltekst te bewerken</a:t>
            </a:r>
          </a:p>
          <a:p>
            <a:pPr lvl="1"/>
            <a:r>
              <a:rPr lang="en-US" altLang="nl-NL" smtClean="0"/>
              <a:t>Tweede niveau</a:t>
            </a:r>
          </a:p>
          <a:p>
            <a:pPr lvl="2"/>
            <a:r>
              <a:rPr lang="en-US" altLang="nl-NL" smtClean="0"/>
              <a:t>Derde niveau</a:t>
            </a:r>
          </a:p>
          <a:p>
            <a:pPr lvl="3"/>
            <a:r>
              <a:rPr lang="en-US" altLang="nl-NL" smtClean="0"/>
              <a:t>Vierde niveau</a:t>
            </a:r>
          </a:p>
          <a:p>
            <a:pPr lvl="4"/>
            <a:r>
              <a:rPr lang="en-US" altLang="nl-NL" smtClean="0"/>
              <a:t>Vijfde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CB9D8B3-A141-456F-93BB-73FD88087092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50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682887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phase</a:t>
            </a:r>
            <a:r>
              <a:rPr lang="nl-NL" dirty="0" smtClean="0"/>
              <a:t> is </a:t>
            </a:r>
            <a:r>
              <a:rPr lang="nl-NL" dirty="0" err="1" smtClean="0"/>
              <a:t>characterized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closing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line of </a:t>
            </a:r>
            <a:r>
              <a:rPr lang="nl-NL" dirty="0" err="1" smtClean="0"/>
              <a:t>sight</a:t>
            </a:r>
            <a:r>
              <a:rPr lang="nl-NL" baseline="0" dirty="0" smtClean="0"/>
              <a:t>. The policy of </a:t>
            </a:r>
            <a:r>
              <a:rPr lang="nl-NL" baseline="0" dirty="0" err="1" smtClean="0"/>
              <a:t>Councils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translated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effects</a:t>
            </a:r>
            <a:r>
              <a:rPr lang="nl-NL" baseline="0" dirty="0" smtClean="0"/>
              <a:t>; these </a:t>
            </a:r>
            <a:r>
              <a:rPr lang="nl-NL" baseline="0" dirty="0" err="1" smtClean="0"/>
              <a:t>effects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translated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quality’s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measure’s</a:t>
            </a:r>
            <a:r>
              <a:rPr lang="nl-NL" baseline="0" dirty="0" smtClean="0"/>
              <a:t>.</a:t>
            </a:r>
          </a:p>
          <a:p>
            <a:r>
              <a:rPr lang="nl-NL" baseline="0" dirty="0" err="1" smtClean="0"/>
              <a:t>To</a:t>
            </a:r>
            <a:r>
              <a:rPr lang="nl-NL" baseline="0" dirty="0" smtClean="0"/>
              <a:t> do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, a lot of </a:t>
            </a:r>
            <a:r>
              <a:rPr lang="nl-NL" baseline="0" dirty="0" err="1" smtClean="0"/>
              <a:t>additional</a:t>
            </a:r>
            <a:r>
              <a:rPr lang="nl-NL" baseline="0" dirty="0" smtClean="0"/>
              <a:t> data is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translating </a:t>
            </a:r>
            <a:r>
              <a:rPr lang="nl-NL" baseline="0" dirty="0" err="1" smtClean="0"/>
              <a:t>effects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quality’s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public </a:t>
            </a:r>
            <a:r>
              <a:rPr lang="nl-NL" baseline="0" dirty="0" err="1" smtClean="0"/>
              <a:t>space</a:t>
            </a:r>
            <a:r>
              <a:rPr lang="nl-NL" baseline="0" dirty="0" smtClean="0"/>
              <a:t>. Data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stakeholders, environment, financial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71522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As market-leader in software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maintaining</a:t>
            </a:r>
            <a:r>
              <a:rPr lang="nl-NL" dirty="0" smtClean="0"/>
              <a:t> public </a:t>
            </a:r>
            <a:r>
              <a:rPr lang="nl-NL" dirty="0" err="1" smtClean="0"/>
              <a:t>spaces</a:t>
            </a:r>
            <a:r>
              <a:rPr lang="nl-NL" dirty="0" smtClean="0"/>
              <a:t> of </a:t>
            </a:r>
            <a:r>
              <a:rPr lang="nl-NL" dirty="0" err="1" smtClean="0"/>
              <a:t>municipalities</a:t>
            </a:r>
            <a:r>
              <a:rPr lang="nl-NL" dirty="0" smtClean="0"/>
              <a:t>, we </a:t>
            </a:r>
            <a:r>
              <a:rPr lang="nl-NL" dirty="0" err="1" smtClean="0"/>
              <a:t>think</a:t>
            </a:r>
            <a:r>
              <a:rPr lang="nl-NL" dirty="0" smtClean="0"/>
              <a:t> </a:t>
            </a:r>
            <a:r>
              <a:rPr lang="nl-NL" dirty="0" err="1" smtClean="0"/>
              <a:t>it’s</a:t>
            </a:r>
            <a:r>
              <a:rPr lang="nl-NL" dirty="0" smtClean="0"/>
              <a:t> </a:t>
            </a:r>
            <a:r>
              <a:rPr lang="nl-NL" dirty="0" err="1" smtClean="0"/>
              <a:t>very</a:t>
            </a:r>
            <a:r>
              <a:rPr lang="nl-NL" dirty="0" smtClean="0"/>
              <a:t> important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realise</a:t>
            </a:r>
            <a:r>
              <a:rPr lang="nl-NL" dirty="0" smtClean="0"/>
              <a:t> data-</a:t>
            </a:r>
            <a:r>
              <a:rPr lang="nl-NL" dirty="0" err="1" smtClean="0"/>
              <a:t>standards</a:t>
            </a:r>
            <a:r>
              <a:rPr lang="nl-NL" dirty="0" smtClean="0"/>
              <a:t>.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way, we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use</a:t>
            </a:r>
            <a:r>
              <a:rPr lang="nl-NL" baseline="0" dirty="0" smtClean="0"/>
              <a:t> different data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obtain</a:t>
            </a:r>
            <a:r>
              <a:rPr lang="nl-NL" baseline="0" dirty="0" smtClean="0"/>
              <a:t> information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strategic</a:t>
            </a:r>
            <a:r>
              <a:rPr lang="nl-NL" baseline="0" dirty="0" smtClean="0"/>
              <a:t> goals of the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councils</a:t>
            </a:r>
            <a:r>
              <a:rPr lang="nl-NL" baseline="0" dirty="0" smtClean="0"/>
              <a:t>.</a:t>
            </a:r>
          </a:p>
          <a:p>
            <a:endParaRPr lang="nl-NL" baseline="0" dirty="0" smtClean="0"/>
          </a:p>
          <a:p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once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do,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do a lot of </a:t>
            </a:r>
            <a:r>
              <a:rPr lang="nl-NL" baseline="0" dirty="0" err="1" smtClean="0"/>
              <a:t>fun</a:t>
            </a:r>
            <a:r>
              <a:rPr lang="nl-NL" baseline="0" dirty="0" smtClean="0"/>
              <a:t> stuff.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8543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(optie)</a:t>
            </a:r>
          </a:p>
          <a:p>
            <a:r>
              <a:rPr lang="nl-NL" dirty="0" smtClean="0"/>
              <a:t>For </a:t>
            </a:r>
            <a:r>
              <a:rPr lang="nl-NL" dirty="0" err="1" smtClean="0"/>
              <a:t>example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Thanks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baseline="0" dirty="0" smtClean="0"/>
              <a:t>data-</a:t>
            </a:r>
            <a:r>
              <a:rPr lang="nl-NL" baseline="0" dirty="0" err="1" smtClean="0"/>
              <a:t>standards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it</a:t>
            </a:r>
            <a:r>
              <a:rPr lang="nl-NL" baseline="0" dirty="0" smtClean="0"/>
              <a:t> is easy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benchmark the </a:t>
            </a:r>
            <a:r>
              <a:rPr lang="nl-NL" b="0" baseline="0" dirty="0" err="1" smtClean="0">
                <a:solidFill>
                  <a:srgbClr val="FF0000"/>
                </a:solidFill>
              </a:rPr>
              <a:t>municpalities</a:t>
            </a:r>
            <a:r>
              <a:rPr lang="nl-NL" b="0" baseline="0" dirty="0" smtClean="0">
                <a:solidFill>
                  <a:srgbClr val="FF0000"/>
                </a:solidFill>
              </a:rPr>
              <a:t> on </a:t>
            </a:r>
            <a:r>
              <a:rPr lang="nl-NL" b="0" baseline="0" dirty="0" err="1" smtClean="0">
                <a:solidFill>
                  <a:srgbClr val="FF0000"/>
                </a:solidFill>
              </a:rPr>
              <a:t>various</a:t>
            </a:r>
            <a:r>
              <a:rPr lang="nl-NL" b="0" baseline="0" dirty="0" smtClean="0">
                <a:solidFill>
                  <a:srgbClr val="FF0000"/>
                </a:solidFill>
              </a:rPr>
              <a:t> </a:t>
            </a:r>
            <a:r>
              <a:rPr lang="nl-NL" b="0" baseline="0" dirty="0" err="1" smtClean="0">
                <a:solidFill>
                  <a:srgbClr val="FF0000"/>
                </a:solidFill>
              </a:rPr>
              <a:t>themes</a:t>
            </a:r>
            <a:r>
              <a:rPr lang="nl-NL" b="0" baseline="0" dirty="0" smtClean="0">
                <a:solidFill>
                  <a:srgbClr val="FF0000"/>
                </a:solidFill>
              </a:rPr>
              <a:t> in public </a:t>
            </a:r>
            <a:r>
              <a:rPr lang="nl-NL" b="0" baseline="0" dirty="0" err="1" smtClean="0">
                <a:solidFill>
                  <a:srgbClr val="FF0000"/>
                </a:solidFill>
              </a:rPr>
              <a:t>spaces</a:t>
            </a:r>
            <a:r>
              <a:rPr lang="nl-NL" b="0" baseline="0" dirty="0" smtClean="0">
                <a:solidFill>
                  <a:srgbClr val="FF0000"/>
                </a:solidFill>
              </a:rPr>
              <a:t>.</a:t>
            </a:r>
            <a:endParaRPr lang="nl-NL" b="0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8378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And</a:t>
            </a:r>
            <a:r>
              <a:rPr lang="nl-NL" dirty="0" smtClean="0"/>
              <a:t> more…</a:t>
            </a:r>
          </a:p>
          <a:p>
            <a:endParaRPr lang="nl-NL" dirty="0" smtClean="0"/>
          </a:p>
          <a:p>
            <a:r>
              <a:rPr lang="nl-NL" dirty="0" err="1" smtClean="0"/>
              <a:t>One</a:t>
            </a:r>
            <a:r>
              <a:rPr lang="nl-NL" dirty="0" smtClean="0"/>
              <a:t> </a:t>
            </a:r>
            <a:r>
              <a:rPr lang="nl-NL" dirty="0" smtClean="0"/>
              <a:t>of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latest</a:t>
            </a:r>
            <a:r>
              <a:rPr lang="nl-NL" dirty="0" smtClean="0"/>
              <a:t> </a:t>
            </a:r>
            <a:r>
              <a:rPr lang="nl-NL" dirty="0" err="1" smtClean="0"/>
              <a:t>innovations</a:t>
            </a:r>
            <a:r>
              <a:rPr lang="nl-NL" dirty="0" smtClean="0"/>
              <a:t> is presenting data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maintenance software, financial systems, </a:t>
            </a:r>
            <a:r>
              <a:rPr lang="nl-NL" dirty="0" err="1" smtClean="0"/>
              <a:t>reportings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citizens</a:t>
            </a:r>
            <a:r>
              <a:rPr lang="nl-NL" dirty="0" smtClean="0"/>
              <a:t> </a:t>
            </a:r>
            <a:r>
              <a:rPr lang="nl-NL" dirty="0" err="1" smtClean="0"/>
              <a:t>within</a:t>
            </a:r>
            <a:r>
              <a:rPr lang="nl-NL" dirty="0" smtClean="0"/>
              <a:t> </a:t>
            </a:r>
            <a:r>
              <a:rPr lang="nl-NL" dirty="0" err="1" smtClean="0"/>
              <a:t>municipalities</a:t>
            </a:r>
            <a:r>
              <a:rPr lang="nl-NL" dirty="0" smtClean="0"/>
              <a:t>,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aswell</a:t>
            </a:r>
            <a:r>
              <a:rPr lang="nl-NL" baseline="0" dirty="0" smtClean="0"/>
              <a:t> as </a:t>
            </a:r>
            <a:r>
              <a:rPr lang="nl-NL" dirty="0" err="1" smtClean="0"/>
              <a:t>other</a:t>
            </a:r>
            <a:r>
              <a:rPr lang="nl-NL" dirty="0" smtClean="0"/>
              <a:t> data-sources in </a:t>
            </a:r>
            <a:r>
              <a:rPr lang="nl-NL" dirty="0" err="1" smtClean="0"/>
              <a:t>so</a:t>
            </a:r>
            <a:r>
              <a:rPr lang="nl-NL" dirty="0" smtClean="0"/>
              <a:t> </a:t>
            </a:r>
            <a:r>
              <a:rPr lang="nl-NL" dirty="0" err="1" smtClean="0"/>
              <a:t>called</a:t>
            </a:r>
            <a:r>
              <a:rPr lang="nl-NL" dirty="0" smtClean="0"/>
              <a:t> BI-</a:t>
            </a:r>
            <a:r>
              <a:rPr lang="nl-NL" dirty="0" err="1" smtClean="0"/>
              <a:t>tooling</a:t>
            </a:r>
            <a:r>
              <a:rPr lang="nl-NL" dirty="0" smtClean="0"/>
              <a:t>, Business Intelligence tooling. </a:t>
            </a:r>
          </a:p>
          <a:p>
            <a:r>
              <a:rPr lang="nl-NL" dirty="0" smtClean="0"/>
              <a:t>As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see</a:t>
            </a:r>
            <a:r>
              <a:rPr lang="nl-NL" dirty="0" smtClean="0"/>
              <a:t>, </a:t>
            </a:r>
            <a:r>
              <a:rPr lang="nl-NL" dirty="0" err="1" smtClean="0"/>
              <a:t>this</a:t>
            </a:r>
            <a:r>
              <a:rPr lang="nl-NL" dirty="0" smtClean="0"/>
              <a:t> BI-</a:t>
            </a:r>
            <a:r>
              <a:rPr lang="nl-NL" dirty="0" err="1" smtClean="0"/>
              <a:t>tooling</a:t>
            </a:r>
            <a:r>
              <a:rPr lang="nl-NL" dirty="0" smtClean="0"/>
              <a:t> is web-</a:t>
            </a:r>
            <a:r>
              <a:rPr lang="nl-NL" dirty="0" err="1" smtClean="0"/>
              <a:t>based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shows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of the relevant information in a dashboard.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helps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understand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public</a:t>
            </a:r>
            <a:r>
              <a:rPr lang="nl-NL" baseline="0" dirty="0" smtClean="0"/>
              <a:t> </a:t>
            </a:r>
            <a:r>
              <a:rPr lang="nl-NL" baseline="0" dirty="0" err="1" smtClean="0"/>
              <a:t>spaces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better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how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maintain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them</a:t>
            </a:r>
            <a:r>
              <a:rPr lang="nl-NL" baseline="0" dirty="0" smtClean="0"/>
              <a:t> in the best way, </a:t>
            </a:r>
            <a:r>
              <a:rPr lang="nl-NL" baseline="0" dirty="0" err="1" smtClean="0"/>
              <a:t>so</a:t>
            </a:r>
            <a:r>
              <a:rPr lang="nl-NL" baseline="0" dirty="0" smtClean="0"/>
              <a:t> we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achieve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strategic</a:t>
            </a:r>
            <a:r>
              <a:rPr lang="nl-NL" baseline="0" dirty="0" smtClean="0"/>
              <a:t> goals.</a:t>
            </a:r>
            <a:r>
              <a:rPr lang="nl-NL" dirty="0" smtClean="0"/>
              <a:t> 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I </a:t>
            </a:r>
            <a:r>
              <a:rPr lang="nl-NL" dirty="0" err="1" smtClean="0"/>
              <a:t>would</a:t>
            </a:r>
            <a:r>
              <a:rPr lang="nl-NL" dirty="0" smtClean="0"/>
              <a:t> like </a:t>
            </a:r>
            <a:r>
              <a:rPr lang="nl-NL" dirty="0" err="1" smtClean="0"/>
              <a:t>to</a:t>
            </a:r>
            <a:r>
              <a:rPr lang="nl-NL" dirty="0" smtClean="0"/>
              <a:t> show</a:t>
            </a:r>
            <a:r>
              <a:rPr lang="nl-NL" baseline="0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a short film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innovation</a:t>
            </a:r>
            <a:r>
              <a:rPr lang="nl-NL" dirty="0" smtClean="0"/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8027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(optie)</a:t>
            </a:r>
          </a:p>
          <a:p>
            <a:r>
              <a:rPr lang="nl-NL" dirty="0" smtClean="0"/>
              <a:t>The</a:t>
            </a:r>
            <a:r>
              <a:rPr lang="nl-NL" baseline="0" dirty="0" smtClean="0"/>
              <a:t> information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get out of data is as </a:t>
            </a:r>
            <a:r>
              <a:rPr lang="nl-NL" baseline="0" dirty="0" err="1" smtClean="0"/>
              <a:t>good</a:t>
            </a:r>
            <a:r>
              <a:rPr lang="nl-NL" baseline="0" dirty="0" smtClean="0"/>
              <a:t> as the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of the data </a:t>
            </a:r>
            <a:r>
              <a:rPr lang="nl-NL" baseline="0" dirty="0" err="1" smtClean="0"/>
              <a:t>itself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the information </a:t>
            </a:r>
            <a:r>
              <a:rPr lang="nl-NL" baseline="0" dirty="0" err="1" smtClean="0"/>
              <a:t>should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real time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up-to-date. Standards </a:t>
            </a:r>
            <a:r>
              <a:rPr lang="nl-NL" baseline="0" dirty="0" err="1" smtClean="0"/>
              <a:t>should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unequivocal</a:t>
            </a:r>
            <a:r>
              <a:rPr lang="nl-NL" baseline="0" dirty="0" smtClean="0"/>
              <a:t> (=onmiskenbaar/ondubbelzinnig).</a:t>
            </a:r>
          </a:p>
          <a:p>
            <a:r>
              <a:rPr lang="nl-NL" baseline="0" dirty="0" err="1" smtClean="0"/>
              <a:t>Therefore</a:t>
            </a:r>
            <a:r>
              <a:rPr lang="nl-NL" baseline="0" dirty="0" smtClean="0"/>
              <a:t>, </a:t>
            </a:r>
            <a:r>
              <a:rPr lang="nl-NL" baseline="0" dirty="0" err="1" smtClean="0"/>
              <a:t>it’s</a:t>
            </a:r>
            <a:r>
              <a:rPr lang="nl-NL" baseline="0" dirty="0" smtClean="0"/>
              <a:t> important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municipalities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develop</a:t>
            </a:r>
            <a:r>
              <a:rPr lang="nl-NL" baseline="0" dirty="0" smtClean="0"/>
              <a:t> the right </a:t>
            </a:r>
            <a:r>
              <a:rPr lang="nl-NL" baseline="0" dirty="0" err="1" smtClean="0"/>
              <a:t>asset</a:t>
            </a:r>
            <a:r>
              <a:rPr lang="nl-NL" baseline="0" dirty="0" smtClean="0"/>
              <a:t>-information </a:t>
            </a:r>
            <a:r>
              <a:rPr lang="nl-NL" baseline="0" dirty="0" err="1" smtClean="0"/>
              <a:t>strategies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31190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So</a:t>
            </a:r>
            <a:r>
              <a:rPr lang="nl-NL" dirty="0" smtClean="0"/>
              <a:t>, </a:t>
            </a:r>
            <a:r>
              <a:rPr lang="nl-NL" dirty="0" err="1" smtClean="0"/>
              <a:t>to</a:t>
            </a:r>
            <a:r>
              <a:rPr lang="nl-NL" dirty="0" smtClean="0"/>
              <a:t> end </a:t>
            </a:r>
            <a:r>
              <a:rPr lang="nl-NL" dirty="0" err="1" smtClean="0"/>
              <a:t>my</a:t>
            </a:r>
            <a:r>
              <a:rPr lang="nl-NL" dirty="0" smtClean="0"/>
              <a:t> </a:t>
            </a:r>
            <a:r>
              <a:rPr lang="nl-NL" dirty="0" err="1" smtClean="0"/>
              <a:t>presentation</a:t>
            </a:r>
            <a:r>
              <a:rPr lang="nl-NL" dirty="0" smtClean="0"/>
              <a:t> I </a:t>
            </a:r>
            <a:r>
              <a:rPr lang="nl-NL" dirty="0" err="1" smtClean="0"/>
              <a:t>would</a:t>
            </a:r>
            <a:r>
              <a:rPr lang="nl-NL" dirty="0" smtClean="0"/>
              <a:t> like </a:t>
            </a:r>
            <a:r>
              <a:rPr lang="nl-NL" dirty="0" err="1" smtClean="0"/>
              <a:t>to</a:t>
            </a:r>
            <a:r>
              <a:rPr lang="nl-NL" dirty="0" smtClean="0"/>
              <a:t> state </a:t>
            </a:r>
            <a:r>
              <a:rPr lang="nl-NL" dirty="0" err="1" smtClean="0"/>
              <a:t>that</a:t>
            </a:r>
            <a:r>
              <a:rPr lang="nl-NL" dirty="0" smtClean="0"/>
              <a:t> in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my</a:t>
            </a:r>
            <a:r>
              <a:rPr lang="nl-NL" baseline="0" dirty="0" smtClean="0"/>
              <a:t> opinion Asset Management is the </a:t>
            </a:r>
            <a:r>
              <a:rPr lang="nl-NL" baseline="0" dirty="0" err="1" smtClean="0"/>
              <a:t>logical</a:t>
            </a:r>
            <a:r>
              <a:rPr lang="nl-NL" baseline="0" dirty="0" smtClean="0"/>
              <a:t> next step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municipalities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regarding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Maintenance.</a:t>
            </a:r>
          </a:p>
          <a:p>
            <a:r>
              <a:rPr lang="nl-NL" baseline="0" dirty="0" err="1" smtClean="0"/>
              <a:t>Closing</a:t>
            </a:r>
            <a:r>
              <a:rPr lang="nl-NL" baseline="0" dirty="0" smtClean="0"/>
              <a:t> the line of </a:t>
            </a:r>
            <a:r>
              <a:rPr lang="nl-NL" baseline="0" dirty="0" err="1" smtClean="0"/>
              <a:t>sight</a:t>
            </a:r>
            <a:r>
              <a:rPr lang="nl-NL" baseline="0" dirty="0" smtClean="0"/>
              <a:t>. Of course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good</a:t>
            </a:r>
            <a:r>
              <a:rPr lang="nl-NL" baseline="0" dirty="0" smtClean="0"/>
              <a:t> data.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9597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Thank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your</a:t>
            </a:r>
            <a:r>
              <a:rPr lang="nl-NL" baseline="0" dirty="0" smtClean="0"/>
              <a:t> time. Are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questions</a:t>
            </a:r>
            <a:r>
              <a:rPr lang="nl-NL" baseline="0" dirty="0" smtClean="0"/>
              <a:t>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17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9478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Hello</a:t>
            </a:r>
            <a:r>
              <a:rPr lang="nl-NL" dirty="0" smtClean="0"/>
              <a:t>, </a:t>
            </a:r>
            <a:r>
              <a:rPr lang="nl-NL" dirty="0" err="1" smtClean="0"/>
              <a:t>my</a:t>
            </a:r>
            <a:r>
              <a:rPr lang="nl-NL" dirty="0" smtClean="0"/>
              <a:t> name is Jan-Lucas Hof. As a </a:t>
            </a:r>
            <a:r>
              <a:rPr lang="nl-NL" dirty="0" err="1" smtClean="0"/>
              <a:t>child</a:t>
            </a:r>
            <a:r>
              <a:rPr lang="nl-NL" dirty="0" smtClean="0"/>
              <a:t> at </a:t>
            </a:r>
            <a:r>
              <a:rPr lang="nl-NL" dirty="0" err="1" smtClean="0"/>
              <a:t>Elementary</a:t>
            </a:r>
            <a:r>
              <a:rPr lang="nl-NL" dirty="0" smtClean="0"/>
              <a:t> School I had a </a:t>
            </a:r>
            <a:r>
              <a:rPr lang="nl-NL" dirty="0" err="1" smtClean="0"/>
              <a:t>dream</a:t>
            </a:r>
            <a:r>
              <a:rPr lang="nl-NL" dirty="0" smtClean="0"/>
              <a:t>.</a:t>
            </a:r>
          </a:p>
          <a:p>
            <a:r>
              <a:rPr lang="nl-NL" dirty="0" smtClean="0"/>
              <a:t>My </a:t>
            </a:r>
            <a:r>
              <a:rPr lang="nl-NL" dirty="0" err="1" smtClean="0"/>
              <a:t>grandfather</a:t>
            </a:r>
            <a:r>
              <a:rPr lang="nl-NL" dirty="0" smtClean="0"/>
              <a:t> was polderpioneer in the </a:t>
            </a:r>
            <a:r>
              <a:rPr lang="nl-NL" dirty="0" err="1" smtClean="0"/>
              <a:t>NorthEast</a:t>
            </a:r>
            <a:r>
              <a:rPr lang="nl-NL" dirty="0" smtClean="0"/>
              <a:t>-polder – the first large polder of the plan ‘Lely’ in the Netherlands.</a:t>
            </a:r>
          </a:p>
          <a:p>
            <a:r>
              <a:rPr lang="nl-NL" dirty="0" smtClean="0"/>
              <a:t>I </a:t>
            </a:r>
            <a:r>
              <a:rPr lang="nl-NL" dirty="0" err="1" smtClean="0"/>
              <a:t>grew</a:t>
            </a:r>
            <a:r>
              <a:rPr lang="nl-NL" dirty="0" smtClean="0"/>
              <a:t> up in the</a:t>
            </a:r>
            <a:r>
              <a:rPr lang="nl-NL" baseline="0" dirty="0" smtClean="0"/>
              <a:t> Flevopolder – the second large polder of plan ‘</a:t>
            </a:r>
            <a:r>
              <a:rPr lang="nl-NL" baseline="0" dirty="0" err="1" smtClean="0"/>
              <a:t>Lely</a:t>
            </a:r>
            <a:r>
              <a:rPr lang="nl-NL" baseline="0" dirty="0" smtClean="0"/>
              <a:t>’.</a:t>
            </a:r>
          </a:p>
          <a:p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dream</a:t>
            </a:r>
            <a:r>
              <a:rPr lang="nl-NL" baseline="0" dirty="0" smtClean="0"/>
              <a:t> was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involved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development of </a:t>
            </a:r>
            <a:r>
              <a:rPr lang="nl-NL" baseline="0" dirty="0" err="1" smtClean="0"/>
              <a:t>the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third</a:t>
            </a:r>
            <a:r>
              <a:rPr lang="nl-NL" baseline="0" dirty="0" smtClean="0"/>
              <a:t> large polder, ‘The Markerwaard’.</a:t>
            </a:r>
          </a:p>
          <a:p>
            <a:r>
              <a:rPr lang="nl-NL" baseline="0" dirty="0" smtClean="0"/>
              <a:t>But in 1986 the </a:t>
            </a:r>
            <a:r>
              <a:rPr lang="nl-NL" baseline="0" dirty="0" err="1" smtClean="0"/>
              <a:t>Government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decided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a no-</a:t>
            </a:r>
            <a:r>
              <a:rPr lang="nl-NL" baseline="0" dirty="0" err="1" smtClean="0"/>
              <a:t>proclamation</a:t>
            </a:r>
            <a:r>
              <a:rPr lang="nl-NL" baseline="0" dirty="0" smtClean="0"/>
              <a:t> of the Markerwaard</a:t>
            </a:r>
          </a:p>
          <a:p>
            <a:r>
              <a:rPr lang="nl-NL" baseline="0" dirty="0" smtClean="0"/>
              <a:t>….</a:t>
            </a:r>
          </a:p>
          <a:p>
            <a:r>
              <a:rPr lang="nl-NL" dirty="0" smtClean="0"/>
              <a:t>My </a:t>
            </a:r>
            <a:r>
              <a:rPr lang="nl-NL" dirty="0" err="1" smtClean="0"/>
              <a:t>dream</a:t>
            </a:r>
            <a:r>
              <a:rPr lang="nl-NL" dirty="0" smtClean="0"/>
              <a:t> went down the drain…</a:t>
            </a:r>
          </a:p>
          <a:p>
            <a:r>
              <a:rPr lang="nl-NL" dirty="0" smtClean="0"/>
              <a:t>…</a:t>
            </a:r>
          </a:p>
          <a:p>
            <a:r>
              <a:rPr lang="en-US" dirty="0" smtClean="0"/>
              <a:t>Fortunately I was able to work for Antea Group, and for more than 17 years I was involved in many terrific and challenging projects.</a:t>
            </a:r>
          </a:p>
          <a:p>
            <a:endParaRPr lang="en-US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686678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more than sixty years,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Antea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Group has been an international engineering and environmental consulting firm specialized in full-service solutions in the fields of environment, infrastructure, urban planning and water. Our approach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is down to earth.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r>
              <a:rPr lang="nl-NL" dirty="0" smtClean="0"/>
              <a:t>At </a:t>
            </a:r>
            <a:r>
              <a:rPr lang="nl-NL" dirty="0" err="1" smtClean="0"/>
              <a:t>Antea</a:t>
            </a:r>
            <a:r>
              <a:rPr lang="nl-NL" dirty="0" smtClean="0"/>
              <a:t> Group Netherlands we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1.700 </a:t>
            </a:r>
            <a:r>
              <a:rPr lang="nl-NL" dirty="0" err="1" smtClean="0"/>
              <a:t>collegues</a:t>
            </a:r>
            <a:r>
              <a:rPr lang="nl-NL" dirty="0" smtClean="0"/>
              <a:t> in </a:t>
            </a:r>
            <a:r>
              <a:rPr lang="nl-NL" dirty="0" err="1" smtClean="0"/>
              <a:t>six</a:t>
            </a:r>
            <a:r>
              <a:rPr lang="nl-NL" baseline="0" dirty="0" smtClean="0"/>
              <a:t> different business units.</a:t>
            </a:r>
          </a:p>
          <a:p>
            <a:r>
              <a:rPr lang="nl-NL" baseline="0" dirty="0" smtClean="0"/>
              <a:t>I </a:t>
            </a:r>
            <a:r>
              <a:rPr lang="nl-NL" baseline="0" dirty="0" err="1" smtClean="0"/>
              <a:t>currently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work</a:t>
            </a:r>
            <a:r>
              <a:rPr lang="nl-NL" baseline="0" dirty="0" smtClean="0"/>
              <a:t> at the business unit Maintenance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Data as Projectmanager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senior </a:t>
            </a:r>
            <a:r>
              <a:rPr lang="nl-NL" baseline="0" dirty="0" err="1" smtClean="0"/>
              <a:t>advisor</a:t>
            </a:r>
            <a:r>
              <a:rPr lang="nl-NL" baseline="0" dirty="0" smtClean="0"/>
              <a:t> Asset Management. </a:t>
            </a:r>
            <a:r>
              <a:rPr lang="nl-NL" baseline="0" dirty="0" err="1" smtClean="0"/>
              <a:t>Together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150 </a:t>
            </a:r>
            <a:r>
              <a:rPr lang="nl-NL" baseline="0" dirty="0" err="1" smtClean="0"/>
              <a:t>collegues</a:t>
            </a:r>
            <a:r>
              <a:rPr lang="nl-NL" baseline="0" dirty="0" smtClean="0"/>
              <a:t> the unit </a:t>
            </a:r>
            <a:r>
              <a:rPr lang="nl-NL" baseline="0" dirty="0" err="1" smtClean="0"/>
              <a:t>gives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advice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half of the 400 </a:t>
            </a:r>
            <a:r>
              <a:rPr lang="nl-NL" baseline="0" dirty="0" err="1" smtClean="0"/>
              <a:t>municipalities</a:t>
            </a:r>
            <a:r>
              <a:rPr lang="nl-NL" baseline="0" dirty="0" smtClean="0"/>
              <a:t> in the Netherlands </a:t>
            </a:r>
            <a:r>
              <a:rPr lang="nl-NL" baseline="0" dirty="0" err="1" smtClean="0"/>
              <a:t>concerning</a:t>
            </a:r>
            <a:r>
              <a:rPr lang="nl-NL" baseline="0" dirty="0" smtClean="0"/>
              <a:t> maintenance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public </a:t>
            </a:r>
            <a:r>
              <a:rPr lang="nl-NL" baseline="0" dirty="0" err="1" smtClean="0"/>
              <a:t>spaces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efficient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smart way.</a:t>
            </a:r>
          </a:p>
          <a:p>
            <a:endParaRPr lang="nl-NL" baseline="0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988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As </a:t>
            </a:r>
            <a:r>
              <a:rPr lang="nl-NL" dirty="0" err="1" smtClean="0"/>
              <a:t>Antea</a:t>
            </a:r>
            <a:r>
              <a:rPr lang="nl-NL" dirty="0" smtClean="0"/>
              <a:t> Group Netherlands we </a:t>
            </a:r>
            <a:r>
              <a:rPr lang="nl-NL" dirty="0" err="1" smtClean="0"/>
              <a:t>think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Asset</a:t>
            </a:r>
            <a:r>
              <a:rPr lang="nl-NL" baseline="0" dirty="0" smtClean="0"/>
              <a:t> management is a </a:t>
            </a:r>
            <a:r>
              <a:rPr lang="nl-NL" baseline="0" dirty="0" err="1" smtClean="0"/>
              <a:t>method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concerns </a:t>
            </a:r>
            <a:r>
              <a:rPr lang="nl-NL" baseline="0" dirty="0" err="1" smtClean="0"/>
              <a:t>all</a:t>
            </a:r>
            <a:r>
              <a:rPr lang="nl-NL" baseline="0" dirty="0" smtClean="0"/>
              <a:t> of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business units,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helps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customers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get the most out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assets.</a:t>
            </a:r>
          </a:p>
          <a:p>
            <a:r>
              <a:rPr lang="nl-NL" baseline="0" dirty="0" smtClean="0"/>
              <a:t>The pass 55 </a:t>
            </a:r>
            <a:r>
              <a:rPr lang="nl-NL" baseline="0" dirty="0" err="1" smtClean="0"/>
              <a:t>method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the ISO 55000 </a:t>
            </a:r>
            <a:r>
              <a:rPr lang="nl-NL" baseline="0" dirty="0" err="1" smtClean="0"/>
              <a:t>certificate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our</a:t>
            </a:r>
            <a:r>
              <a:rPr lang="nl-NL" baseline="0" dirty="0" smtClean="0"/>
              <a:t> ‘</a:t>
            </a:r>
            <a:r>
              <a:rPr lang="nl-NL" baseline="0" dirty="0" err="1" smtClean="0"/>
              <a:t>foolproof</a:t>
            </a:r>
            <a:r>
              <a:rPr lang="nl-NL" baseline="0" dirty="0" smtClean="0"/>
              <a:t>’ </a:t>
            </a:r>
            <a:r>
              <a:rPr lang="nl-NL" baseline="0" dirty="0" err="1" smtClean="0"/>
              <a:t>compass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 large group of people within our business units is trained in these methods.</a:t>
            </a:r>
            <a:endParaRPr lang="nl-NL" dirty="0" smtClean="0"/>
          </a:p>
          <a:p>
            <a:endParaRPr lang="nl-NL" dirty="0" smtClean="0"/>
          </a:p>
          <a:p>
            <a:r>
              <a:rPr lang="en-US" dirty="0" smtClean="0"/>
              <a:t>But today I</a:t>
            </a:r>
            <a:r>
              <a:rPr lang="en-US" baseline="0" dirty="0" smtClean="0"/>
              <a:t>  don’t want to tell you all about these methods as pass 55 and ISO 55000, although I would love to.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Because we have special visitors from Australia, I thought it would be a good idea to tell you about the development of management and maintenance by municipalities in the Netherlands during the last 50</a:t>
            </a:r>
            <a:r>
              <a:rPr lang="en-US" baseline="0" dirty="0" smtClean="0"/>
              <a:t> to </a:t>
            </a:r>
            <a:r>
              <a:rPr lang="en-US" dirty="0" smtClean="0"/>
              <a:t>70 years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could call it an evolution theory in maintenance by municipalities towards Asset Management.</a:t>
            </a:r>
          </a:p>
          <a:p>
            <a:endParaRPr lang="en-US" dirty="0" smtClean="0"/>
          </a:p>
          <a:p>
            <a:r>
              <a:rPr lang="en-US" dirty="0" smtClean="0"/>
              <a:t>I would like to show you the distinct phases and characteristics including practical examples of innovations,</a:t>
            </a:r>
            <a:r>
              <a:rPr lang="en-US" baseline="0" dirty="0" smtClean="0"/>
              <a:t> so you can </a:t>
            </a:r>
            <a:r>
              <a:rPr lang="en-US" dirty="0" smtClean="0"/>
              <a:t>see the latest developments and where we are at 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6774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So</a:t>
            </a:r>
            <a:r>
              <a:rPr lang="nl-NL" dirty="0" smtClean="0"/>
              <a:t> </a:t>
            </a:r>
            <a:r>
              <a:rPr lang="nl-NL" dirty="0" err="1" smtClean="0"/>
              <a:t>here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is: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o</a:t>
            </a:r>
            <a:r>
              <a:rPr lang="nl-NL" dirty="0" err="1" smtClean="0"/>
              <a:t>ur</a:t>
            </a:r>
            <a:r>
              <a:rPr lang="nl-NL" dirty="0" smtClean="0"/>
              <a:t> </a:t>
            </a:r>
            <a:r>
              <a:rPr lang="nl-NL" dirty="0" err="1" smtClean="0"/>
              <a:t>evolution</a:t>
            </a:r>
            <a:r>
              <a:rPr lang="nl-NL" dirty="0" smtClean="0"/>
              <a:t> </a:t>
            </a:r>
            <a:r>
              <a:rPr lang="nl-NL" dirty="0" err="1" smtClean="0"/>
              <a:t>theory</a:t>
            </a:r>
            <a:r>
              <a:rPr lang="nl-NL" dirty="0" smtClean="0"/>
              <a:t> in</a:t>
            </a:r>
            <a:r>
              <a:rPr lang="nl-NL" baseline="0" dirty="0" smtClean="0"/>
              <a:t> maintenance </a:t>
            </a:r>
            <a:r>
              <a:rPr lang="nl-NL" baseline="0" dirty="0" err="1" smtClean="0"/>
              <a:t>carried</a:t>
            </a:r>
            <a:r>
              <a:rPr lang="nl-NL" baseline="0" dirty="0" smtClean="0"/>
              <a:t> out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municipalities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concerning</a:t>
            </a:r>
            <a:r>
              <a:rPr lang="nl-NL" baseline="0" dirty="0" smtClean="0"/>
              <a:t> Asset Management.</a:t>
            </a:r>
          </a:p>
          <a:p>
            <a:r>
              <a:rPr lang="nl-NL" baseline="0" dirty="0" smtClean="0"/>
              <a:t>It’s </a:t>
            </a:r>
            <a:r>
              <a:rPr lang="nl-NL" baseline="0" dirty="0" err="1" smtClean="0"/>
              <a:t>an</a:t>
            </a:r>
            <a:r>
              <a:rPr lang="nl-NL" baseline="0" dirty="0" smtClean="0"/>
              <a:t> abstract </a:t>
            </a:r>
            <a:r>
              <a:rPr lang="nl-NL" baseline="0" dirty="0" err="1" smtClean="0"/>
              <a:t>scheme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devided</a:t>
            </a:r>
            <a:r>
              <a:rPr lang="nl-NL" baseline="0" dirty="0" smtClean="0"/>
              <a:t> in </a:t>
            </a:r>
            <a:r>
              <a:rPr lang="nl-NL" baseline="0" dirty="0" err="1" smtClean="0"/>
              <a:t>four</a:t>
            </a:r>
            <a:r>
              <a:rPr lang="nl-NL" baseline="0" dirty="0" smtClean="0"/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distinguished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phases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left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right in time.</a:t>
            </a:r>
          </a:p>
          <a:p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 the top, in red,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you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can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see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the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city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council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that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is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responsible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for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the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strategic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goals of the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city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At the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bottom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, in green, the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realisation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of maintenance of public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spaces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will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explain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the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four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phases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of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evolution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from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past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to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present.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67309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fase is </a:t>
            </a:r>
            <a:r>
              <a:rPr lang="nl-NL" dirty="0" err="1" smtClean="0"/>
              <a:t>characterized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a big gap </a:t>
            </a:r>
            <a:r>
              <a:rPr lang="nl-NL" baseline="0" dirty="0" err="1" smtClean="0"/>
              <a:t>between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councils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realisation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4169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baseline="0" dirty="0" smtClean="0"/>
              <a:t> second fase is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characterized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lang="nl-NL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nl-NL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substantiation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of budgets. </a:t>
            </a:r>
          </a:p>
          <a:p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This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is the first step in the line of </a:t>
            </a:r>
            <a:r>
              <a:rPr lang="nl-NL" sz="1200" b="0" i="0" kern="1200" baseline="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sight</a:t>
            </a:r>
            <a:r>
              <a:rPr lang="nl-NL" sz="12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64026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phase</a:t>
            </a:r>
            <a:r>
              <a:rPr lang="nl-NL" dirty="0" smtClean="0"/>
              <a:t> is </a:t>
            </a:r>
            <a:r>
              <a:rPr lang="nl-NL" dirty="0" err="1" smtClean="0"/>
              <a:t>characterized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better</a:t>
            </a:r>
            <a:r>
              <a:rPr lang="nl-NL" dirty="0" smtClean="0"/>
              <a:t> </a:t>
            </a:r>
            <a:r>
              <a:rPr lang="nl-NL" dirty="0" err="1" smtClean="0"/>
              <a:t>communications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</a:t>
            </a:r>
            <a:r>
              <a:rPr lang="nl-NL" dirty="0" err="1" smtClean="0"/>
              <a:t>councils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realisation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by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talking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about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0953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In the 90’s, we made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baseline="0" dirty="0" err="1" smtClean="0"/>
              <a:t>app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called</a:t>
            </a:r>
            <a:r>
              <a:rPr lang="nl-NL" baseline="0" dirty="0" smtClean="0"/>
              <a:t> ‘</a:t>
            </a:r>
            <a:r>
              <a:rPr lang="nl-NL" baseline="0" dirty="0" err="1" smtClean="0"/>
              <a:t>Choose</a:t>
            </a:r>
            <a:r>
              <a:rPr lang="nl-NL" baseline="0" dirty="0" smtClean="0"/>
              <a:t>’.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is</a:t>
            </a:r>
            <a:r>
              <a:rPr lang="nl-NL" dirty="0" smtClean="0"/>
              <a:t>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innovative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customers</a:t>
            </a:r>
            <a:r>
              <a:rPr lang="nl-NL" dirty="0" smtClean="0"/>
              <a:t> </a:t>
            </a:r>
            <a:r>
              <a:rPr lang="nl-NL" dirty="0" err="1" smtClean="0"/>
              <a:t>still</a:t>
            </a:r>
            <a:r>
              <a:rPr lang="nl-NL" dirty="0" smtClean="0"/>
              <a:t> </a:t>
            </a:r>
            <a:r>
              <a:rPr lang="nl-NL" dirty="0" err="1" smtClean="0"/>
              <a:t>often</a:t>
            </a:r>
            <a:r>
              <a:rPr lang="nl-NL" baseline="0" dirty="0" smtClean="0"/>
              <a:t> </a:t>
            </a:r>
            <a:r>
              <a:rPr lang="nl-NL" dirty="0" err="1" smtClean="0"/>
              <a:t>use</a:t>
            </a:r>
            <a:r>
              <a:rPr lang="nl-NL" baseline="0" dirty="0" smtClean="0"/>
              <a:t>. </a:t>
            </a:r>
            <a:r>
              <a:rPr lang="nl-NL" baseline="0" dirty="0" err="1" smtClean="0"/>
              <a:t>With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this</a:t>
            </a:r>
            <a:r>
              <a:rPr lang="nl-NL" baseline="0" dirty="0" smtClean="0"/>
              <a:t> app, a </a:t>
            </a:r>
            <a:r>
              <a:rPr lang="nl-NL" baseline="0" dirty="0" err="1" smtClean="0"/>
              <a:t>city</a:t>
            </a:r>
            <a:r>
              <a:rPr lang="nl-NL" baseline="0" dirty="0" smtClean="0"/>
              <a:t> council is </a:t>
            </a:r>
            <a:r>
              <a:rPr lang="nl-NL" baseline="0" dirty="0" err="1" smtClean="0"/>
              <a:t>able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choose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certain</a:t>
            </a:r>
            <a:r>
              <a:rPr lang="nl-NL" baseline="0" dirty="0" smtClean="0"/>
              <a:t> level of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high, high, </a:t>
            </a:r>
            <a:r>
              <a:rPr lang="nl-NL" baseline="0" dirty="0" err="1" smtClean="0"/>
              <a:t>neutral</a:t>
            </a:r>
            <a:r>
              <a:rPr lang="nl-NL" baseline="0" dirty="0" smtClean="0"/>
              <a:t>, low, </a:t>
            </a:r>
            <a:r>
              <a:rPr lang="nl-NL" baseline="0" dirty="0" err="1" smtClean="0"/>
              <a:t>very</a:t>
            </a:r>
            <a:r>
              <a:rPr lang="nl-NL" baseline="0" dirty="0" smtClean="0"/>
              <a:t> low) of </a:t>
            </a:r>
            <a:r>
              <a:rPr lang="nl-NL" baseline="0" dirty="0" err="1" smtClean="0"/>
              <a:t>their</a:t>
            </a:r>
            <a:r>
              <a:rPr lang="nl-NL" baseline="0" dirty="0" smtClean="0"/>
              <a:t> public </a:t>
            </a:r>
            <a:r>
              <a:rPr lang="nl-NL" b="0" baseline="0" dirty="0" err="1" smtClean="0">
                <a:solidFill>
                  <a:srgbClr val="FF0000"/>
                </a:solidFill>
              </a:rPr>
              <a:t>space</a:t>
            </a:r>
            <a:r>
              <a:rPr lang="nl-NL" b="0" baseline="0" dirty="0" smtClean="0">
                <a:solidFill>
                  <a:srgbClr val="FF0000"/>
                </a:solidFill>
              </a:rPr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various</a:t>
            </a:r>
            <a:r>
              <a:rPr lang="nl-NL" baseline="0" dirty="0" smtClean="0"/>
              <a:t> disciplines (</a:t>
            </a:r>
            <a:r>
              <a:rPr lang="nl-NL" baseline="0" dirty="0" err="1" smtClean="0"/>
              <a:t>roads</a:t>
            </a:r>
            <a:r>
              <a:rPr lang="nl-NL" baseline="0" dirty="0" smtClean="0"/>
              <a:t>, trees, etc..). The council </a:t>
            </a:r>
            <a:r>
              <a:rPr lang="nl-NL" baseline="0" dirty="0" err="1" smtClean="0"/>
              <a:t>can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also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determine</a:t>
            </a:r>
            <a:r>
              <a:rPr lang="nl-NL" baseline="0" dirty="0" smtClean="0"/>
              <a:t> a real time budget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is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</a:t>
            </a:r>
            <a:r>
              <a:rPr lang="nl-NL" baseline="0" dirty="0" err="1" smtClean="0"/>
              <a:t>maintaining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chosen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various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city-parts</a:t>
            </a:r>
            <a:r>
              <a:rPr lang="nl-NL" baseline="0" dirty="0" smtClean="0"/>
              <a:t>.</a:t>
            </a:r>
          </a:p>
          <a:p>
            <a:r>
              <a:rPr lang="nl-NL" baseline="0" dirty="0" smtClean="0"/>
              <a:t>The app </a:t>
            </a:r>
            <a:r>
              <a:rPr lang="nl-NL" baseline="0" dirty="0" err="1" smtClean="0"/>
              <a:t>calculates</a:t>
            </a:r>
            <a:r>
              <a:rPr lang="nl-NL" baseline="0" dirty="0" smtClean="0"/>
              <a:t> real-time area x </a:t>
            </a:r>
            <a:r>
              <a:rPr lang="nl-NL" baseline="0" dirty="0" err="1" smtClean="0"/>
              <a:t>measure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price</a:t>
            </a:r>
            <a:r>
              <a:rPr lang="nl-NL" baseline="0" dirty="0" smtClean="0"/>
              <a:t> . </a:t>
            </a:r>
            <a:r>
              <a:rPr lang="nl-NL" baseline="0" dirty="0" err="1" smtClean="0"/>
              <a:t>Once</a:t>
            </a:r>
            <a:r>
              <a:rPr lang="nl-NL" baseline="0" dirty="0" smtClean="0"/>
              <a:t> the council has </a:t>
            </a:r>
            <a:r>
              <a:rPr lang="nl-NL" baseline="0" dirty="0" err="1" smtClean="0"/>
              <a:t>chosen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for</a:t>
            </a:r>
            <a:r>
              <a:rPr lang="nl-NL" baseline="0" dirty="0" smtClean="0"/>
              <a:t> a </a:t>
            </a:r>
            <a:r>
              <a:rPr lang="nl-NL" baseline="0" dirty="0" err="1" smtClean="0"/>
              <a:t>certain</a:t>
            </a:r>
            <a:r>
              <a:rPr lang="nl-NL" baseline="0" dirty="0" smtClean="0"/>
              <a:t> level of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(output), </a:t>
            </a:r>
            <a:r>
              <a:rPr lang="nl-NL" baseline="0" dirty="0" err="1" smtClean="0"/>
              <a:t>realisation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knows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what</a:t>
            </a:r>
            <a:r>
              <a:rPr lang="nl-NL" baseline="0" dirty="0" smtClean="0"/>
              <a:t> kind of input is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 in means of </a:t>
            </a:r>
            <a:r>
              <a:rPr lang="nl-NL" baseline="0" dirty="0" err="1" smtClean="0"/>
              <a:t>measures</a:t>
            </a:r>
            <a:r>
              <a:rPr lang="nl-NL" baseline="0" dirty="0" smtClean="0"/>
              <a:t>.</a:t>
            </a:r>
            <a:endParaRPr lang="nl-NL" b="0" baseline="0" dirty="0" smtClean="0">
              <a:solidFill>
                <a:srgbClr val="FF0000"/>
              </a:solidFill>
            </a:endParaRPr>
          </a:p>
          <a:p>
            <a:endParaRPr lang="nl-NL" baseline="0" dirty="0" smtClean="0"/>
          </a:p>
          <a:p>
            <a:r>
              <a:rPr lang="nl-NL" baseline="0" dirty="0" err="1" smtClean="0"/>
              <a:t>So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there</a:t>
            </a:r>
            <a:r>
              <a:rPr lang="nl-NL" baseline="0" dirty="0" smtClean="0"/>
              <a:t> is a transparant link </a:t>
            </a:r>
            <a:r>
              <a:rPr lang="nl-NL" baseline="0" dirty="0" err="1" smtClean="0"/>
              <a:t>between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chosen</a:t>
            </a:r>
            <a:r>
              <a:rPr lang="nl-NL" baseline="0" dirty="0" smtClean="0"/>
              <a:t> </a:t>
            </a:r>
            <a:r>
              <a:rPr lang="nl-NL" baseline="0" dirty="0" err="1" smtClean="0"/>
              <a:t>quality</a:t>
            </a:r>
            <a:r>
              <a:rPr lang="nl-NL" baseline="0" dirty="0" smtClean="0"/>
              <a:t> (output) </a:t>
            </a:r>
            <a:r>
              <a:rPr lang="nl-NL" baseline="0" dirty="0" err="1" smtClean="0"/>
              <a:t>and</a:t>
            </a:r>
            <a:r>
              <a:rPr lang="nl-NL" baseline="0" dirty="0" smtClean="0"/>
              <a:t> the </a:t>
            </a:r>
            <a:r>
              <a:rPr lang="nl-NL" baseline="0" dirty="0" err="1" smtClean="0"/>
              <a:t>measures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that</a:t>
            </a:r>
            <a:r>
              <a:rPr lang="nl-NL" baseline="0" dirty="0" smtClean="0"/>
              <a:t> are </a:t>
            </a:r>
            <a:r>
              <a:rPr lang="nl-NL" baseline="0" dirty="0" err="1" smtClean="0"/>
              <a:t>needed</a:t>
            </a:r>
            <a:r>
              <a:rPr lang="nl-NL" baseline="0" dirty="0" smtClean="0"/>
              <a:t>.</a:t>
            </a:r>
          </a:p>
          <a:p>
            <a:r>
              <a:rPr lang="nl-NL" baseline="0" dirty="0" err="1" smtClean="0"/>
              <a:t>This</a:t>
            </a:r>
            <a:r>
              <a:rPr lang="nl-NL" baseline="0" dirty="0" smtClean="0"/>
              <a:t> is the second step in the line of </a:t>
            </a:r>
            <a:r>
              <a:rPr lang="nl-NL" baseline="0" dirty="0" err="1" smtClean="0"/>
              <a:t>sight</a:t>
            </a:r>
            <a:r>
              <a:rPr lang="nl-NL" baseline="0" dirty="0" smtClean="0"/>
              <a:t>.</a:t>
            </a:r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D8B3-A141-456F-93BB-73FD88087092}" type="slidenum">
              <a:rPr lang="en-US" altLang="nl-NL" smtClean="0"/>
              <a:pPr/>
              <a:t>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45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1" descr="Powerpoint Nederlands gebruik BOUWER-TITELBL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3850" y="1989138"/>
            <a:ext cx="6480175" cy="13684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nl-NL" noProof="0" smtClean="0"/>
              <a:t>Klik om de stijl te bewerken</a:t>
            </a:r>
            <a:endParaRPr lang="nl-NL" altLang="nl-NL" noProof="0" dirty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454400"/>
            <a:ext cx="6472237" cy="479425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BFD8E3"/>
                </a:solidFill>
              </a:defRPr>
            </a:lvl1pPr>
          </a:lstStyle>
          <a:p>
            <a:pPr lvl="0"/>
            <a:r>
              <a:rPr lang="nl-NL" altLang="nl-NL" noProof="0" smtClean="0"/>
              <a:t>Klik om de ondertitelstijl van het model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278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67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67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037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Stadsw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Villa Sonsbeek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0894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755576" y="0"/>
            <a:ext cx="3469472" cy="68580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70000">
                <a:sysClr val="window" lastClr="FFFFFF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19872" y="3138537"/>
            <a:ext cx="5422318" cy="1082551"/>
          </a:xfrm>
        </p:spPr>
        <p:txBody>
          <a:bodyPr anchor="t" anchorCtr="0">
            <a:normAutofit/>
          </a:bodyPr>
          <a:lstStyle>
            <a:lvl1pPr algn="l">
              <a:lnSpc>
                <a:spcPts val="3200"/>
              </a:lnSpc>
              <a:defRPr sz="3200" b="1">
                <a:solidFill>
                  <a:schemeClr val="tx1"/>
                </a:solidFill>
                <a:latin typeface="Interstate Light" pitchFamily="50" charset="0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419872" y="4221088"/>
            <a:ext cx="5422318" cy="1392560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600">
                <a:solidFill>
                  <a:srgbClr val="A6A6A6"/>
                </a:solidFill>
                <a:latin typeface="Interstate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012160" y="6356350"/>
            <a:ext cx="2895600" cy="365125"/>
          </a:xfrm>
        </p:spPr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89870" cy="11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023"/>
            <a:ext cx="1483313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D64C28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DB4A-EF94-45FB-ADE7-F2D65C274414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5" b="16384"/>
          <a:stretch/>
        </p:blipFill>
        <p:spPr>
          <a:xfrm>
            <a:off x="0" y="3212976"/>
            <a:ext cx="1323153" cy="363873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15A-B199-46E4-9582-13D07FA19B23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9" b="17880"/>
          <a:stretch/>
        </p:blipFill>
        <p:spPr>
          <a:xfrm>
            <a:off x="0" y="3293806"/>
            <a:ext cx="1324020" cy="35641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BC2D9D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E759A-6E60-41EB-9801-F31FEF5BCF86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6" b="16072"/>
          <a:stretch/>
        </p:blipFill>
        <p:spPr>
          <a:xfrm>
            <a:off x="0" y="3195484"/>
            <a:ext cx="1287001" cy="3662516"/>
          </a:xfrm>
          <a:prstGeom prst="rect">
            <a:avLst/>
          </a:prstGeom>
          <a:ln>
            <a:noFill/>
          </a:ln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437"/>
            <a:ext cx="1483312" cy="34635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7FCB28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7A62E-7916-414C-B056-8D00BEA58321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00808"/>
            <a:ext cx="6984775" cy="4608512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09F-FAFA-45FC-A2BB-CD8BD9F50037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6 (voeg afbeelding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4088" y="1711349"/>
            <a:ext cx="3550110" cy="3733875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8155-128B-4F58-BBE7-9B11D7B25D0C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1271588" y="1701354"/>
            <a:ext cx="4020492" cy="37438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hier een afbeelding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6A (voeg afbeelding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4088" y="1711349"/>
            <a:ext cx="3550110" cy="3733875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87C8-F2AA-4342-9B65-4FBABE42C253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292080" cy="6857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hier een afbeelding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602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7 (voeg logo's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6" b="16072"/>
          <a:stretch/>
        </p:blipFill>
        <p:spPr>
          <a:xfrm>
            <a:off x="0" y="3195484"/>
            <a:ext cx="1287001" cy="3662516"/>
          </a:xfrm>
          <a:prstGeom prst="rect">
            <a:avLst/>
          </a:prstGeom>
          <a:ln>
            <a:noFill/>
          </a:ln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437"/>
            <a:ext cx="1483312" cy="34635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1844824"/>
            <a:ext cx="6108538" cy="576064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F5F-D024-4898-A205-D19C916AC731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1403648" y="2564937"/>
            <a:ext cx="7488000" cy="0"/>
          </a:xfrm>
          <a:prstGeom prst="line">
            <a:avLst/>
          </a:prstGeom>
          <a:noFill/>
          <a:ln w="12700" cap="flat" cmpd="sng" algn="ctr">
            <a:solidFill>
              <a:srgbClr val="60ACE0"/>
            </a:solidFill>
            <a:prstDash val="solid"/>
          </a:ln>
          <a:effectLst/>
        </p:spPr>
      </p:cxnSp>
      <p:cxnSp>
        <p:nvCxnSpPr>
          <p:cNvPr id="14" name="Rechte verbindingslijn 13"/>
          <p:cNvCxnSpPr/>
          <p:nvPr userDrawn="1"/>
        </p:nvCxnSpPr>
        <p:spPr>
          <a:xfrm>
            <a:off x="1403649" y="5822511"/>
            <a:ext cx="7488000" cy="0"/>
          </a:xfrm>
          <a:prstGeom prst="line">
            <a:avLst/>
          </a:prstGeom>
          <a:noFill/>
          <a:ln w="12700" cap="flat" cmpd="sng" algn="ctr">
            <a:solidFill>
              <a:srgbClr val="60ACE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1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jabloon 8 (afsluitend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b="36936"/>
          <a:stretch/>
        </p:blipFill>
        <p:spPr>
          <a:xfrm rot="5400000">
            <a:off x="-173617" y="173614"/>
            <a:ext cx="3119031" cy="277180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7" b="36547"/>
          <a:stretch/>
        </p:blipFill>
        <p:spPr>
          <a:xfrm rot="16200000">
            <a:off x="6131874" y="168317"/>
            <a:ext cx="3180446" cy="284380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41290"/>
          <a:stretch/>
        </p:blipFill>
        <p:spPr>
          <a:xfrm rot="16200000">
            <a:off x="-286004" y="3800193"/>
            <a:ext cx="3343811" cy="277180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2" r="34477"/>
          <a:stretch/>
        </p:blipFill>
        <p:spPr>
          <a:xfrm rot="5400000">
            <a:off x="6033008" y="3747011"/>
            <a:ext cx="3378176" cy="2843808"/>
          </a:xfrm>
          <a:prstGeom prst="rect">
            <a:avLst/>
          </a:prstGeom>
        </p:spPr>
      </p:pic>
      <p:sp>
        <p:nvSpPr>
          <p:cNvPr id="18" name="Subtitel 2"/>
          <p:cNvSpPr txBox="1">
            <a:spLocks/>
          </p:cNvSpPr>
          <p:nvPr userDrawn="1"/>
        </p:nvSpPr>
        <p:spPr>
          <a:xfrm>
            <a:off x="1980931" y="2924944"/>
            <a:ext cx="5169018" cy="65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nl-NL" sz="2800" dirty="0" smtClean="0">
                <a:solidFill>
                  <a:srgbClr val="D64C28"/>
                </a:solidFill>
                <a:latin typeface="Interstate-Bold"/>
                <a:cs typeface="Interstate-Bold"/>
              </a:rPr>
              <a:t>Bedankt voor uw aandacht!</a:t>
            </a:r>
            <a:endParaRPr lang="nl-NL" sz="2800" dirty="0">
              <a:solidFill>
                <a:srgbClr val="D64C28"/>
              </a:solidFill>
              <a:latin typeface="Interstate-Bold"/>
              <a:cs typeface="Interstate-Bold"/>
            </a:endParaRPr>
          </a:p>
        </p:txBody>
      </p:sp>
      <p:sp>
        <p:nvSpPr>
          <p:cNvPr id="19" name="Tekstvak 18"/>
          <p:cNvSpPr txBox="1"/>
          <p:nvPr userDrawn="1"/>
        </p:nvSpPr>
        <p:spPr>
          <a:xfrm>
            <a:off x="2031622" y="3476646"/>
            <a:ext cx="51183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600" dirty="0" err="1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  <a:endParaRPr lang="nl-NL" sz="1600" dirty="0">
              <a:solidFill>
                <a:srgbClr val="0092D2"/>
              </a:solidFill>
              <a:latin typeface="Interstate-Bold"/>
              <a:cs typeface="Interstate-Bold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27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Stadswe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Villa Sonsbeek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089400" cy="6858000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755576" y="0"/>
            <a:ext cx="3469472" cy="6858000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70000">
                <a:sysClr val="window" lastClr="FFFFFF"/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19872" y="3138537"/>
            <a:ext cx="5422318" cy="1082551"/>
          </a:xfrm>
        </p:spPr>
        <p:txBody>
          <a:bodyPr anchor="t" anchorCtr="0">
            <a:normAutofit/>
          </a:bodyPr>
          <a:lstStyle>
            <a:lvl1pPr algn="l">
              <a:lnSpc>
                <a:spcPts val="3200"/>
              </a:lnSpc>
              <a:defRPr sz="3200" b="1">
                <a:solidFill>
                  <a:schemeClr val="tx1"/>
                </a:solidFill>
                <a:latin typeface="Interstate Light" pitchFamily="50" charset="0"/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419872" y="4221088"/>
            <a:ext cx="5422318" cy="1392560"/>
          </a:xfrm>
        </p:spPr>
        <p:txBody>
          <a:bodyPr>
            <a:normAutofit/>
          </a:bodyPr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600">
                <a:solidFill>
                  <a:srgbClr val="A6A6A6"/>
                </a:solidFill>
                <a:latin typeface="Interstate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012160" y="6356350"/>
            <a:ext cx="2895600" cy="365125"/>
          </a:xfrm>
        </p:spPr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89870" cy="11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023"/>
            <a:ext cx="1483313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D64C28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3DB4A-EF94-45FB-ADE7-F2D65C274414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5" b="16384"/>
          <a:stretch/>
        </p:blipFill>
        <p:spPr>
          <a:xfrm>
            <a:off x="0" y="3212976"/>
            <a:ext cx="1323153" cy="363873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D415A-B199-46E4-9582-13D07FA19B23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9" b="17880"/>
          <a:stretch/>
        </p:blipFill>
        <p:spPr>
          <a:xfrm>
            <a:off x="0" y="3293806"/>
            <a:ext cx="1324020" cy="35641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BC2D9D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E759A-6E60-41EB-9801-F31FEF5BCF86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6" b="16072"/>
          <a:stretch/>
        </p:blipFill>
        <p:spPr>
          <a:xfrm>
            <a:off x="0" y="3195484"/>
            <a:ext cx="1287001" cy="3662516"/>
          </a:xfrm>
          <a:prstGeom prst="rect">
            <a:avLst/>
          </a:prstGeom>
          <a:ln>
            <a:noFill/>
          </a:ln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437"/>
            <a:ext cx="1483312" cy="34635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11349"/>
            <a:ext cx="7006494" cy="4597971"/>
          </a:xfrm>
        </p:spPr>
        <p:txBody>
          <a:bodyPr/>
          <a:lstStyle>
            <a:lvl1pPr>
              <a:buClr>
                <a:srgbClr val="7FCB28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7A62E-7916-414C-B056-8D00BEA58321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jablo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1700808"/>
            <a:ext cx="6984775" cy="4608512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409F-FAFA-45FC-A2BB-CD8BD9F50037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6 (voeg afbeelding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629816"/>
            <a:ext cx="6108538" cy="804760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4088" y="1711349"/>
            <a:ext cx="3550110" cy="3733875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8155-128B-4F58-BBE7-9B11D7B25D0C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1271588" y="1701354"/>
            <a:ext cx="4020492" cy="37438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hier een afbeelding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6A (voeg afbeelding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5" b="17633"/>
          <a:stretch/>
        </p:blipFill>
        <p:spPr>
          <a:xfrm>
            <a:off x="0" y="3265358"/>
            <a:ext cx="1271774" cy="359264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5022"/>
            <a:ext cx="1483312" cy="3492977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64088" y="1711349"/>
            <a:ext cx="3550110" cy="3733875"/>
          </a:xfrm>
        </p:spPr>
        <p:txBody>
          <a:bodyPr/>
          <a:lstStyle>
            <a:lvl1pPr>
              <a:buClr>
                <a:srgbClr val="60ACE0"/>
              </a:buClr>
              <a:defRPr/>
            </a:lvl1pPr>
            <a:lvl2pPr>
              <a:buClr>
                <a:srgbClr val="A6A6A6"/>
              </a:buClr>
              <a:defRPr/>
            </a:lvl2pPr>
            <a:lvl3pPr>
              <a:buClr>
                <a:srgbClr val="A6A6A6"/>
              </a:buClr>
              <a:defRPr/>
            </a:lvl3pPr>
            <a:lvl4pPr>
              <a:buClr>
                <a:srgbClr val="A6A6A6"/>
              </a:buClr>
              <a:defRPr/>
            </a:lvl4pPr>
            <a:lvl5pPr>
              <a:buClr>
                <a:srgbClr val="A6A6A6"/>
              </a:buClr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87C8-F2AA-4342-9B65-4FBABE42C253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292080" cy="6857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 smtClean="0"/>
              <a:t>Voeg hier een afbeelding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9685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abloon 7 (voeg logo's to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6" b="16072"/>
          <a:stretch/>
        </p:blipFill>
        <p:spPr>
          <a:xfrm>
            <a:off x="0" y="3195484"/>
            <a:ext cx="1287001" cy="3662516"/>
          </a:xfrm>
          <a:prstGeom prst="rect">
            <a:avLst/>
          </a:prstGeom>
          <a:ln>
            <a:noFill/>
          </a:ln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437"/>
            <a:ext cx="1483312" cy="34635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1774" y="1844824"/>
            <a:ext cx="6108538" cy="576064"/>
          </a:xfrm>
        </p:spPr>
        <p:txBody>
          <a:bodyPr/>
          <a:lstStyle>
            <a:lvl1pPr>
              <a:defRPr>
                <a:solidFill>
                  <a:srgbClr val="D64C28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CF5F-D024-4898-A205-D19C916AC731}" type="datetime1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60CA-C3C1-401B-BF33-D99A2B4B3AFD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1403648" y="2564937"/>
            <a:ext cx="7488000" cy="0"/>
          </a:xfrm>
          <a:prstGeom prst="line">
            <a:avLst/>
          </a:prstGeom>
          <a:noFill/>
          <a:ln w="12700" cap="flat" cmpd="sng" algn="ctr">
            <a:solidFill>
              <a:srgbClr val="60ACE0"/>
            </a:solidFill>
            <a:prstDash val="solid"/>
          </a:ln>
          <a:effectLst/>
        </p:spPr>
      </p:cxnSp>
      <p:cxnSp>
        <p:nvCxnSpPr>
          <p:cNvPr id="14" name="Rechte verbindingslijn 13"/>
          <p:cNvCxnSpPr/>
          <p:nvPr userDrawn="1"/>
        </p:nvCxnSpPr>
        <p:spPr>
          <a:xfrm>
            <a:off x="1403649" y="5822511"/>
            <a:ext cx="7488000" cy="0"/>
          </a:xfrm>
          <a:prstGeom prst="line">
            <a:avLst/>
          </a:prstGeom>
          <a:noFill/>
          <a:ln w="12700" cap="flat" cmpd="sng" algn="ctr">
            <a:solidFill>
              <a:srgbClr val="60ACE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105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jabloon 8 (afsluitende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7" b="36936"/>
          <a:stretch/>
        </p:blipFill>
        <p:spPr>
          <a:xfrm rot="5400000">
            <a:off x="-173617" y="173614"/>
            <a:ext cx="3119031" cy="277180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7" b="36547"/>
          <a:stretch/>
        </p:blipFill>
        <p:spPr>
          <a:xfrm rot="16200000">
            <a:off x="6131874" y="168317"/>
            <a:ext cx="3180446" cy="284380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41290"/>
          <a:stretch/>
        </p:blipFill>
        <p:spPr>
          <a:xfrm rot="16200000">
            <a:off x="-286004" y="3800193"/>
            <a:ext cx="3343811" cy="277180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2" r="34477"/>
          <a:stretch/>
        </p:blipFill>
        <p:spPr>
          <a:xfrm rot="5400000">
            <a:off x="6033008" y="3747011"/>
            <a:ext cx="3378176" cy="2843808"/>
          </a:xfrm>
          <a:prstGeom prst="rect">
            <a:avLst/>
          </a:prstGeom>
        </p:spPr>
      </p:pic>
      <p:sp>
        <p:nvSpPr>
          <p:cNvPr id="18" name="Subtitel 2"/>
          <p:cNvSpPr txBox="1">
            <a:spLocks/>
          </p:cNvSpPr>
          <p:nvPr userDrawn="1"/>
        </p:nvSpPr>
        <p:spPr>
          <a:xfrm>
            <a:off x="1980931" y="2924944"/>
            <a:ext cx="5169018" cy="656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lang="nl-NL" sz="2800" dirty="0" smtClean="0">
                <a:solidFill>
                  <a:srgbClr val="D64C28"/>
                </a:solidFill>
                <a:latin typeface="Interstate-Bold"/>
                <a:cs typeface="Interstate-Bold"/>
              </a:rPr>
              <a:t>Bedankt voor uw aandacht!</a:t>
            </a:r>
            <a:endParaRPr lang="nl-NL" sz="2800" dirty="0">
              <a:solidFill>
                <a:srgbClr val="D64C28"/>
              </a:solidFill>
              <a:latin typeface="Interstate-Bold"/>
              <a:cs typeface="Interstate-Bold"/>
            </a:endParaRPr>
          </a:p>
        </p:txBody>
      </p:sp>
      <p:sp>
        <p:nvSpPr>
          <p:cNvPr id="19" name="Tekstvak 18"/>
          <p:cNvSpPr txBox="1"/>
          <p:nvPr userDrawn="1"/>
        </p:nvSpPr>
        <p:spPr>
          <a:xfrm>
            <a:off x="2031622" y="3476646"/>
            <a:ext cx="51183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nl-NL" sz="1600" dirty="0" err="1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  <a:endParaRPr lang="nl-NL" sz="1600" dirty="0">
              <a:solidFill>
                <a:srgbClr val="0092D2"/>
              </a:solidFill>
              <a:latin typeface="Interstate-Bold"/>
              <a:cs typeface="Interstate-Bold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nl-NL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0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211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1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9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8" name="Tijdelijke aanduiding voor dianummer 2"/>
          <p:cNvSpPr>
            <a:spLocks noGrp="1"/>
          </p:cNvSpPr>
          <p:nvPr>
            <p:ph type="sldNum" sz="quarter" idx="10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57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982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29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22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000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67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Powerpoint Nederlands gebruik BOUWER-VERVOLGBLAD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smtClean="0"/>
              <a:t>Klik om de opmaakprofielen van de modeltekst te bewerken</a:t>
            </a:r>
          </a:p>
          <a:p>
            <a:pPr lvl="1"/>
            <a:r>
              <a:rPr lang="en-US" altLang="nl-NL" smtClean="0"/>
              <a:t>Tweede niveau</a:t>
            </a:r>
          </a:p>
          <a:p>
            <a:pPr lvl="2"/>
            <a:r>
              <a:rPr lang="en-US" altLang="nl-NL" smtClean="0"/>
              <a:t>Derde niveau</a:t>
            </a:r>
          </a:p>
          <a:p>
            <a:pPr lvl="3"/>
            <a:r>
              <a:rPr lang="en-US" altLang="nl-NL" smtClean="0"/>
              <a:t>Vierde niveau</a:t>
            </a:r>
          </a:p>
          <a:p>
            <a:pPr lvl="4"/>
            <a:r>
              <a:rPr lang="en-US" altLang="nl-NL" smtClean="0"/>
              <a:t>Vijfde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6948264" y="6444000"/>
            <a:ext cx="630000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9C586-3846-468B-BCED-998BECD2CC6D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00639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639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6923112" cy="804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11349"/>
            <a:ext cx="8456998" cy="4669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62336" y="6356350"/>
            <a:ext cx="83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6A6A6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EBEB2D-7D66-4149-B81F-793DFC34C1E5}" type="datetime1">
              <a:rPr lang="en-US" smtClean="0">
                <a:latin typeface="Interstate Ligh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9/7/2016</a:t>
            </a:fld>
            <a:endParaRPr lang="en-US">
              <a:latin typeface="Interstate Light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1216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  <a:latin typeface="Interstate Light"/>
              </a:rPr>
              <a:t>‘kennis, klankbord, inspiratie’ </a:t>
            </a:r>
          </a:p>
          <a:p>
            <a:pPr algn="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59632" y="6359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6A6A6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B260CA-C3C1-401B-BF33-D99A2B4B3AFD}" type="slidenum">
              <a:rPr lang="en-US" smtClean="0">
                <a:latin typeface="Interstate Ligh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latin typeface="Interstate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89870" cy="11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2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rgbClr val="D64C2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000"/>
        </a:lnSpc>
        <a:spcBef>
          <a:spcPts val="900"/>
        </a:spcBef>
        <a:buClr>
          <a:srgbClr val="7FCB28"/>
        </a:buClr>
        <a:buFont typeface="Wingdings 2" panose="05020102010507070707" pitchFamily="18" charset="2"/>
        <a:buChar char="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6923112" cy="8047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711349"/>
            <a:ext cx="8456998" cy="4669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62336" y="6356350"/>
            <a:ext cx="83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6A6A6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EBEB2D-7D66-4149-B81F-793DFC34C1E5}" type="datetime1">
              <a:rPr lang="en-US" smtClean="0">
                <a:latin typeface="Interstate Ligh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9/7/2016</a:t>
            </a:fld>
            <a:endParaRPr lang="en-US">
              <a:latin typeface="Interstate Light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1216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  <a:latin typeface="Interstate Light"/>
              </a:rPr>
              <a:t>‘kennis, klankbord, inspiratie’ </a:t>
            </a:r>
          </a:p>
          <a:p>
            <a:pPr algn="r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59632" y="6359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A6A6A6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B260CA-C3C1-401B-BF33-D99A2B4B3AFD}" type="slidenum">
              <a:rPr lang="en-US" smtClean="0">
                <a:latin typeface="Interstate Ligh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latin typeface="Interstate Light"/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89870" cy="110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>
          <a:solidFill>
            <a:srgbClr val="D64C2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000"/>
        </a:lnSpc>
        <a:spcBef>
          <a:spcPts val="900"/>
        </a:spcBef>
        <a:buClr>
          <a:srgbClr val="7FCB28"/>
        </a:buClr>
        <a:buFont typeface="Wingdings 2" panose="05020102010507070707" pitchFamily="18" charset="2"/>
        <a:buChar char="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000"/>
        </a:lnSpc>
        <a:spcBef>
          <a:spcPts val="900"/>
        </a:spcBef>
        <a:buClr>
          <a:srgbClr val="D64C28"/>
        </a:buClr>
        <a:buFont typeface="Wingdings 2" panose="05020102010507070707" pitchFamily="18" charset="2"/>
        <a:buChar char="ß"/>
        <a:defRPr sz="1800" kern="1200">
          <a:solidFill>
            <a:schemeClr val="tx1"/>
          </a:solidFill>
          <a:latin typeface="Interstate L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19872" y="2132856"/>
            <a:ext cx="5422318" cy="10825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Evolution from Maintenance to </a:t>
            </a:r>
            <a:r>
              <a:rPr lang="en-US" dirty="0"/>
              <a:t>Asset </a:t>
            </a:r>
            <a:r>
              <a:rPr lang="en-US" dirty="0" smtClean="0"/>
              <a:t>Management in Municipalities</a:t>
            </a:r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nl-NL" sz="1000" dirty="0" smtClean="0">
                <a:solidFill>
                  <a:prstClr val="white">
                    <a:lumMod val="65000"/>
                  </a:prstClr>
                </a:solidFill>
              </a:rPr>
              <a:t>‘kennis, klankbord, inspiratie’ </a:t>
            </a:r>
          </a:p>
          <a:p>
            <a:pPr algn="r" defTabSz="457200">
              <a:lnSpc>
                <a:spcPct val="90000"/>
              </a:lnSpc>
              <a:spcBef>
                <a:spcPct val="20000"/>
              </a:spcBef>
              <a:buFont typeface="Arial"/>
              <a:buNone/>
              <a:defRPr/>
            </a:pPr>
            <a:r>
              <a:rPr lang="nl-NL" sz="1000" dirty="0" smtClean="0">
                <a:solidFill>
                  <a:srgbClr val="0092D2"/>
                </a:solidFill>
                <a:latin typeface="Interstate-Bold"/>
                <a:cs typeface="Interstate-Bold"/>
              </a:rPr>
              <a:t>www.stadswerk.nl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Amsterdam, Sept.8</a:t>
            </a:r>
            <a:r>
              <a:rPr lang="en-US" baseline="30000" dirty="0" smtClean="0"/>
              <a:t>th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Jan-Lucas Hof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r>
              <a:rPr lang="nl-NL" dirty="0" smtClean="0"/>
              <a:t> – </a:t>
            </a:r>
            <a:r>
              <a:rPr lang="nl-NL" sz="2800" dirty="0" smtClean="0"/>
              <a:t>4</a:t>
            </a:r>
            <a:r>
              <a:rPr lang="nl-NL" sz="2800" baseline="30000" dirty="0" smtClean="0"/>
              <a:t>rth</a:t>
            </a:r>
            <a:r>
              <a:rPr lang="nl-NL" sz="2800" dirty="0" smtClean="0"/>
              <a:t> fase: Asset Management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Discussions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politicians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smtClean="0"/>
              <a:t>‘</a:t>
            </a:r>
            <a:r>
              <a:rPr lang="nl-NL" dirty="0" err="1" smtClean="0"/>
              <a:t>effects</a:t>
            </a:r>
            <a:r>
              <a:rPr lang="nl-NL" dirty="0" smtClean="0"/>
              <a:t>’ </a:t>
            </a:r>
            <a:r>
              <a:rPr lang="nl-NL" dirty="0" smtClean="0"/>
              <a:t>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municipality</a:t>
            </a:r>
            <a:r>
              <a:rPr lang="nl-NL" dirty="0" smtClean="0"/>
              <a:t>; ‘making policy’</a:t>
            </a:r>
            <a:endParaRPr lang="nl-NL" dirty="0" smtClean="0"/>
          </a:p>
          <a:p>
            <a:r>
              <a:rPr lang="nl-NL" dirty="0" smtClean="0"/>
              <a:t>The ‘line of </a:t>
            </a:r>
            <a:r>
              <a:rPr lang="nl-NL" dirty="0" err="1" smtClean="0"/>
              <a:t>sight</a:t>
            </a:r>
            <a:r>
              <a:rPr lang="nl-NL" dirty="0" smtClean="0"/>
              <a:t>’ is complete</a:t>
            </a:r>
          </a:p>
          <a:p>
            <a:r>
              <a:rPr lang="nl-NL" dirty="0" err="1" smtClean="0"/>
              <a:t>Additional</a:t>
            </a:r>
            <a:r>
              <a:rPr lang="nl-NL" dirty="0" smtClean="0"/>
              <a:t> </a:t>
            </a:r>
            <a:r>
              <a:rPr lang="nl-NL" dirty="0" err="1" smtClean="0"/>
              <a:t>differentiation</a:t>
            </a:r>
            <a:r>
              <a:rPr lang="nl-NL" dirty="0" smtClean="0"/>
              <a:t> in maintenance</a:t>
            </a:r>
          </a:p>
          <a:p>
            <a:r>
              <a:rPr lang="nl-NL" dirty="0" err="1" smtClean="0"/>
              <a:t>Additional</a:t>
            </a:r>
            <a:r>
              <a:rPr lang="nl-NL" dirty="0" smtClean="0"/>
              <a:t> data </a:t>
            </a:r>
            <a:r>
              <a:rPr lang="nl-NL" dirty="0" err="1" smtClean="0"/>
              <a:t>needed</a:t>
            </a:r>
            <a:r>
              <a:rPr lang="nl-NL" dirty="0" smtClean="0"/>
              <a:t>: stakeholders / </a:t>
            </a:r>
            <a:r>
              <a:rPr lang="nl-NL" dirty="0" err="1" smtClean="0"/>
              <a:t>environmental</a:t>
            </a:r>
            <a:r>
              <a:rPr lang="nl-NL" dirty="0" smtClean="0"/>
              <a:t> / financial / </a:t>
            </a:r>
            <a:r>
              <a:rPr lang="nl-NL" dirty="0" smtClean="0"/>
              <a:t>time / …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Tijdelijke aanduiding voor inhou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70288" y="4952418"/>
            <a:ext cx="2771003" cy="15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ijdelijke aanduiding voor inhoud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569" y="5063928"/>
            <a:ext cx="2448272" cy="13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hoek 5"/>
          <p:cNvSpPr/>
          <p:nvPr/>
        </p:nvSpPr>
        <p:spPr>
          <a:xfrm>
            <a:off x="2528373" y="4953497"/>
            <a:ext cx="648072" cy="1512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6804248" y="4952418"/>
            <a:ext cx="0" cy="1501018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872898" y="5250850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Line </a:t>
            </a:r>
          </a:p>
          <a:p>
            <a:r>
              <a:rPr lang="nl-NL" sz="2000" dirty="0" smtClean="0"/>
              <a:t>of </a:t>
            </a:r>
          </a:p>
          <a:p>
            <a:r>
              <a:rPr lang="nl-NL" sz="2000" dirty="0" err="1" smtClean="0"/>
              <a:t>Sight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7913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Invest</a:t>
            </a:r>
            <a:r>
              <a:rPr lang="nl-NL" dirty="0"/>
              <a:t> in </a:t>
            </a:r>
            <a:r>
              <a:rPr lang="nl-NL" dirty="0" err="1"/>
              <a:t>standards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BGT</a:t>
            </a:r>
          </a:p>
          <a:p>
            <a:pPr marL="0" indent="0">
              <a:buNone/>
            </a:pPr>
            <a:r>
              <a:rPr lang="nl-NL" dirty="0" smtClean="0"/>
              <a:t>IMGEO</a:t>
            </a:r>
          </a:p>
          <a:p>
            <a:pPr marL="0" indent="0">
              <a:buNone/>
            </a:pPr>
            <a:r>
              <a:rPr lang="nl-NL" dirty="0" smtClean="0"/>
              <a:t>IM(O)BOR</a:t>
            </a:r>
          </a:p>
          <a:p>
            <a:pPr marL="0" indent="0">
              <a:buNone/>
            </a:pPr>
            <a:r>
              <a:rPr lang="nl-NL" dirty="0" smtClean="0"/>
              <a:t>IMKL</a:t>
            </a:r>
          </a:p>
          <a:p>
            <a:pPr marL="0" indent="0">
              <a:buNone/>
            </a:pPr>
            <a:r>
              <a:rPr lang="nl-NL" dirty="0" smtClean="0"/>
              <a:t>GWSW</a:t>
            </a:r>
          </a:p>
          <a:p>
            <a:pPr marL="0" indent="0">
              <a:buNone/>
            </a:pPr>
            <a:r>
              <a:rPr lang="nl-NL" dirty="0" smtClean="0"/>
              <a:t>NEN2767</a:t>
            </a:r>
          </a:p>
          <a:p>
            <a:pPr marL="0" indent="0">
              <a:buNone/>
            </a:pPr>
            <a:r>
              <a:rPr lang="nl-NL" dirty="0" smtClean="0"/>
              <a:t>GWGBI</a:t>
            </a:r>
          </a:p>
          <a:p>
            <a:pPr marL="0" indent="0">
              <a:buNone/>
            </a:pPr>
            <a:r>
              <a:rPr lang="nl-NL" dirty="0" smtClean="0"/>
              <a:t>…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997906"/>
            <a:ext cx="3826768" cy="50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Benchmark: </a:t>
            </a:r>
            <a:r>
              <a:rPr lang="nl-NL" dirty="0" err="1" smtClean="0"/>
              <a:t>watch</a:t>
            </a:r>
            <a:r>
              <a:rPr lang="nl-NL" dirty="0" smtClean="0"/>
              <a:t>, </a:t>
            </a:r>
            <a:r>
              <a:rPr lang="nl-NL" dirty="0" err="1" smtClean="0"/>
              <a:t>compare</a:t>
            </a:r>
            <a:r>
              <a:rPr lang="nl-NL" dirty="0" smtClean="0"/>
              <a:t>, </a:t>
            </a:r>
            <a:r>
              <a:rPr lang="nl-NL" dirty="0" err="1" smtClean="0"/>
              <a:t>learn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60"/>
            <a:ext cx="6768752" cy="51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Antea Group Smart City </a:t>
            </a:r>
            <a:r>
              <a:rPr lang="nl-NL" dirty="0" err="1" smtClean="0"/>
              <a:t>M.apps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444" y="1196752"/>
            <a:ext cx="8712000" cy="49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Antea</a:t>
            </a:r>
            <a:r>
              <a:rPr lang="nl-NL" dirty="0"/>
              <a:t> Group Smart City </a:t>
            </a:r>
            <a:r>
              <a:rPr lang="nl-NL" dirty="0" err="1"/>
              <a:t>M.apps</a:t>
            </a:r>
            <a:endParaRPr lang="nl-NL" dirty="0"/>
          </a:p>
        </p:txBody>
      </p:sp>
      <p:pic>
        <p:nvPicPr>
          <p:cNvPr id="4" name="Imagem - Antea Gro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1600200"/>
            <a:ext cx="7859713" cy="4421188"/>
          </a:xfrm>
        </p:spPr>
      </p:pic>
    </p:spTree>
    <p:extLst>
      <p:ext uri="{BB962C8B-B14F-4D97-AF65-F5344CB8AC3E}">
        <p14:creationId xmlns:p14="http://schemas.microsoft.com/office/powerpoint/2010/main" val="209646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Antea Group Smart City </a:t>
            </a:r>
            <a:r>
              <a:rPr lang="nl-NL" dirty="0" err="1"/>
              <a:t>M.apps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960" y="1196752"/>
            <a:ext cx="8712968" cy="49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Asset Management – </a:t>
            </a:r>
            <a:r>
              <a:rPr lang="nl-NL" sz="2800" dirty="0" err="1" smtClean="0"/>
              <a:t>the</a:t>
            </a:r>
            <a:r>
              <a:rPr lang="nl-NL" sz="2800" dirty="0" smtClean="0"/>
              <a:t> </a:t>
            </a:r>
            <a:r>
              <a:rPr lang="nl-NL" sz="2800" dirty="0" err="1" smtClean="0"/>
              <a:t>logical</a:t>
            </a:r>
            <a:r>
              <a:rPr lang="nl-NL" sz="2800" dirty="0" smtClean="0"/>
              <a:t> next step…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611560" y="1417638"/>
            <a:ext cx="7848872" cy="6432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CITY COUNCIL</a:t>
            </a:r>
            <a:endParaRPr lang="nl-NL" sz="2400" dirty="0"/>
          </a:p>
        </p:txBody>
      </p:sp>
      <p:sp>
        <p:nvSpPr>
          <p:cNvPr id="6" name="Rechthoek 5"/>
          <p:cNvSpPr/>
          <p:nvPr/>
        </p:nvSpPr>
        <p:spPr>
          <a:xfrm>
            <a:off x="612663" y="4278510"/>
            <a:ext cx="7848872" cy="6432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REALISATION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1979712" y="487285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1973</a:t>
            </a:r>
            <a:endParaRPr lang="nl-NL" sz="2000" dirty="0"/>
          </a:p>
        </p:txBody>
      </p:sp>
      <p:sp>
        <p:nvSpPr>
          <p:cNvPr id="8" name="Tekstvak 7"/>
          <p:cNvSpPr txBox="1"/>
          <p:nvPr/>
        </p:nvSpPr>
        <p:spPr>
          <a:xfrm>
            <a:off x="3959932" y="486865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1995</a:t>
            </a:r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6210733" y="486865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2010</a:t>
            </a:r>
            <a:endParaRPr lang="nl-NL" sz="2000" dirty="0"/>
          </a:p>
        </p:txBody>
      </p:sp>
      <p:sp>
        <p:nvSpPr>
          <p:cNvPr id="10" name="Rechthoek 9"/>
          <p:cNvSpPr/>
          <p:nvPr/>
        </p:nvSpPr>
        <p:spPr>
          <a:xfrm>
            <a:off x="6660432" y="2132856"/>
            <a:ext cx="1800000" cy="643210"/>
          </a:xfrm>
          <a:prstGeom prst="rect">
            <a:avLst/>
          </a:prstGeom>
          <a:solidFill>
            <a:srgbClr val="BA1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Effect</a:t>
            </a:r>
            <a:endParaRPr lang="nl-NL" sz="2400" dirty="0"/>
          </a:p>
        </p:txBody>
      </p:sp>
      <p:sp>
        <p:nvSpPr>
          <p:cNvPr id="11" name="Rechthoek 10"/>
          <p:cNvSpPr/>
          <p:nvPr/>
        </p:nvSpPr>
        <p:spPr>
          <a:xfrm>
            <a:off x="6660432" y="2848074"/>
            <a:ext cx="1800000" cy="6432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Output</a:t>
            </a:r>
            <a:endParaRPr lang="nl-NL" sz="2400" dirty="0"/>
          </a:p>
        </p:txBody>
      </p:sp>
      <p:sp>
        <p:nvSpPr>
          <p:cNvPr id="12" name="Rechthoek 11"/>
          <p:cNvSpPr/>
          <p:nvPr/>
        </p:nvSpPr>
        <p:spPr>
          <a:xfrm>
            <a:off x="6660432" y="3563292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3" name="Rechthoek 12"/>
          <p:cNvSpPr/>
          <p:nvPr/>
        </p:nvSpPr>
        <p:spPr>
          <a:xfrm>
            <a:off x="2633465" y="3564677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4" name="Rechthoek 13"/>
          <p:cNvSpPr/>
          <p:nvPr/>
        </p:nvSpPr>
        <p:spPr>
          <a:xfrm>
            <a:off x="4638527" y="3563292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6" name="Rechthoek 15"/>
          <p:cNvSpPr/>
          <p:nvPr/>
        </p:nvSpPr>
        <p:spPr>
          <a:xfrm>
            <a:off x="4638527" y="2848074"/>
            <a:ext cx="1800000" cy="6432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Output</a:t>
            </a:r>
            <a:endParaRPr lang="nl-NL" sz="2400" dirty="0"/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1547664" y="1988840"/>
            <a:ext cx="0" cy="236560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>
            <a:off x="3563888" y="1988840"/>
            <a:ext cx="0" cy="165618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>
            <a:off x="5580112" y="1988840"/>
            <a:ext cx="0" cy="93610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3563888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>
            <a:off x="5580112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5580112" y="342900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/>
          <p:nvPr/>
        </p:nvCxnSpPr>
        <p:spPr>
          <a:xfrm>
            <a:off x="7560432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>
            <a:off x="7551363" y="345528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7561995" y="268627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7560432" y="1992317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>
            <a:off x="2267744" y="5373216"/>
            <a:ext cx="451905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/>
          <p:cNvCxnSpPr/>
          <p:nvPr/>
        </p:nvCxnSpPr>
        <p:spPr>
          <a:xfrm flipV="1">
            <a:off x="899592" y="1772816"/>
            <a:ext cx="7128792" cy="2808312"/>
          </a:xfrm>
          <a:prstGeom prst="straightConnector1">
            <a:avLst/>
          </a:prstGeom>
          <a:ln w="571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611560" y="5636938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‘</a:t>
            </a:r>
            <a:r>
              <a:rPr lang="nl-NL" i="1" dirty="0" err="1" smtClean="0"/>
              <a:t>Closing</a:t>
            </a:r>
            <a:r>
              <a:rPr lang="nl-NL" i="1" dirty="0" smtClean="0"/>
              <a:t> </a:t>
            </a:r>
            <a:r>
              <a:rPr lang="nl-NL" i="1" dirty="0" err="1" smtClean="0"/>
              <a:t>the</a:t>
            </a:r>
            <a:r>
              <a:rPr lang="nl-NL" i="1" dirty="0" smtClean="0"/>
              <a:t> Line of </a:t>
            </a:r>
            <a:r>
              <a:rPr lang="nl-NL" i="1" dirty="0" err="1" smtClean="0"/>
              <a:t>Sight</a:t>
            </a:r>
            <a:r>
              <a:rPr lang="nl-NL" i="1" dirty="0" smtClean="0"/>
              <a:t> </a:t>
            </a:r>
            <a:r>
              <a:rPr lang="nl-NL" i="1" dirty="0" err="1" smtClean="0"/>
              <a:t>with</a:t>
            </a:r>
            <a:r>
              <a:rPr lang="nl-NL" i="1" dirty="0" smtClean="0"/>
              <a:t> </a:t>
            </a:r>
            <a:r>
              <a:rPr lang="nl-NL" i="1" dirty="0" err="1" smtClean="0"/>
              <a:t>good</a:t>
            </a:r>
            <a:r>
              <a:rPr lang="nl-NL" i="1" dirty="0" smtClean="0"/>
              <a:t> data’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3686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9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/>
              <a:t>myself</a:t>
            </a:r>
            <a:endParaRPr lang="nl-NL" dirty="0"/>
          </a:p>
        </p:txBody>
      </p:sp>
      <p:pic>
        <p:nvPicPr>
          <p:cNvPr id="1026" name="Picture 2" descr="https://upload.wikimedia.org/wikipedia/commons/9/9c/Zuiderzeewerken_-_Lely_pl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46138"/>
            <a:ext cx="3693924" cy="51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1" y="2517874"/>
            <a:ext cx="5194919" cy="38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Antea</a:t>
            </a:r>
            <a:r>
              <a:rPr lang="nl-NL" dirty="0" smtClean="0"/>
              <a:t> Group Netherlands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4173" y="1600200"/>
            <a:ext cx="6155654" cy="44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Asset Management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717"/>
            <a:ext cx="5214502" cy="4171602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893" y="1569704"/>
            <a:ext cx="2338083" cy="24799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725082"/>
            <a:ext cx="3244585" cy="28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611560" y="1417638"/>
            <a:ext cx="7848872" cy="6432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CITY COUNCIL</a:t>
            </a:r>
            <a:endParaRPr lang="nl-NL" sz="2400" dirty="0"/>
          </a:p>
        </p:txBody>
      </p:sp>
      <p:sp>
        <p:nvSpPr>
          <p:cNvPr id="6" name="Rechthoek 5"/>
          <p:cNvSpPr/>
          <p:nvPr/>
        </p:nvSpPr>
        <p:spPr>
          <a:xfrm>
            <a:off x="612663" y="4278510"/>
            <a:ext cx="7848872" cy="6432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REALISATION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1979712" y="487285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1973</a:t>
            </a:r>
            <a:endParaRPr lang="nl-NL" sz="2000" dirty="0"/>
          </a:p>
        </p:txBody>
      </p:sp>
      <p:sp>
        <p:nvSpPr>
          <p:cNvPr id="8" name="Tekstvak 7"/>
          <p:cNvSpPr txBox="1"/>
          <p:nvPr/>
        </p:nvSpPr>
        <p:spPr>
          <a:xfrm>
            <a:off x="3959932" y="486865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1995</a:t>
            </a:r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6210733" y="486865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2010</a:t>
            </a:r>
            <a:endParaRPr lang="nl-NL" sz="2000" dirty="0"/>
          </a:p>
        </p:txBody>
      </p:sp>
      <p:sp>
        <p:nvSpPr>
          <p:cNvPr id="10" name="Rechthoek 9"/>
          <p:cNvSpPr/>
          <p:nvPr/>
        </p:nvSpPr>
        <p:spPr>
          <a:xfrm>
            <a:off x="6660432" y="2132856"/>
            <a:ext cx="1800000" cy="643210"/>
          </a:xfrm>
          <a:prstGeom prst="rect">
            <a:avLst/>
          </a:prstGeom>
          <a:solidFill>
            <a:srgbClr val="BA1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Effect</a:t>
            </a:r>
            <a:endParaRPr lang="nl-NL" sz="2400" dirty="0"/>
          </a:p>
        </p:txBody>
      </p:sp>
      <p:sp>
        <p:nvSpPr>
          <p:cNvPr id="11" name="Rechthoek 10"/>
          <p:cNvSpPr/>
          <p:nvPr/>
        </p:nvSpPr>
        <p:spPr>
          <a:xfrm>
            <a:off x="6660432" y="2848074"/>
            <a:ext cx="1800000" cy="6432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Output</a:t>
            </a:r>
            <a:endParaRPr lang="nl-NL" sz="2400" dirty="0"/>
          </a:p>
        </p:txBody>
      </p:sp>
      <p:sp>
        <p:nvSpPr>
          <p:cNvPr id="12" name="Rechthoek 11"/>
          <p:cNvSpPr/>
          <p:nvPr/>
        </p:nvSpPr>
        <p:spPr>
          <a:xfrm>
            <a:off x="6660432" y="3563292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3" name="Rechthoek 12"/>
          <p:cNvSpPr/>
          <p:nvPr/>
        </p:nvSpPr>
        <p:spPr>
          <a:xfrm>
            <a:off x="2633465" y="3564677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4" name="Rechthoek 13"/>
          <p:cNvSpPr/>
          <p:nvPr/>
        </p:nvSpPr>
        <p:spPr>
          <a:xfrm>
            <a:off x="4638527" y="3563292"/>
            <a:ext cx="1800000" cy="643210"/>
          </a:xfrm>
          <a:prstGeom prst="rect">
            <a:avLst/>
          </a:prstGeom>
          <a:solidFill>
            <a:srgbClr val="66A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Input</a:t>
            </a:r>
            <a:endParaRPr lang="nl-NL" sz="2400" dirty="0"/>
          </a:p>
        </p:txBody>
      </p:sp>
      <p:sp>
        <p:nvSpPr>
          <p:cNvPr id="16" name="Rechthoek 15"/>
          <p:cNvSpPr/>
          <p:nvPr/>
        </p:nvSpPr>
        <p:spPr>
          <a:xfrm>
            <a:off x="4638527" y="2848074"/>
            <a:ext cx="1800000" cy="6432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/>
              <a:t>Output</a:t>
            </a:r>
            <a:endParaRPr lang="nl-NL" sz="2400" dirty="0"/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1547664" y="1988840"/>
            <a:ext cx="0" cy="236560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>
            <a:off x="3563888" y="1988840"/>
            <a:ext cx="0" cy="165618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>
            <a:off x="5580112" y="1988840"/>
            <a:ext cx="0" cy="93610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3563888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>
            <a:off x="5580112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5580112" y="342900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/>
          <p:nvPr/>
        </p:nvCxnSpPr>
        <p:spPr>
          <a:xfrm>
            <a:off x="7560432" y="4138418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>
            <a:off x="7551363" y="345528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7561995" y="2686270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7560432" y="1992317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>
            <a:off x="2267744" y="5373216"/>
            <a:ext cx="451905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vak 2"/>
          <p:cNvSpPr txBox="1"/>
          <p:nvPr/>
        </p:nvSpPr>
        <p:spPr>
          <a:xfrm>
            <a:off x="3959932" y="5281028"/>
            <a:ext cx="104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time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352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r>
              <a:rPr lang="nl-NL" dirty="0" smtClean="0"/>
              <a:t> – </a:t>
            </a:r>
            <a:r>
              <a:rPr lang="nl-NL" sz="2800" dirty="0" smtClean="0"/>
              <a:t>1</a:t>
            </a:r>
            <a:r>
              <a:rPr lang="nl-NL" sz="2800" baseline="30000" dirty="0" smtClean="0"/>
              <a:t>st</a:t>
            </a:r>
            <a:r>
              <a:rPr lang="nl-NL" sz="2800" dirty="0" smtClean="0"/>
              <a:t> </a:t>
            </a:r>
            <a:r>
              <a:rPr lang="nl-NL" sz="2800" dirty="0" err="1" smtClean="0"/>
              <a:t>phase</a:t>
            </a:r>
            <a:r>
              <a:rPr lang="nl-NL" sz="2800" dirty="0"/>
              <a:t>: </a:t>
            </a:r>
            <a:r>
              <a:rPr lang="nl-NL" sz="2800" dirty="0" err="1" smtClean="0"/>
              <a:t>autonomous</a:t>
            </a:r>
            <a:r>
              <a:rPr lang="nl-NL" sz="2800" dirty="0" smtClean="0"/>
              <a:t> </a:t>
            </a:r>
            <a:r>
              <a:rPr lang="nl-NL" sz="2800" dirty="0" err="1" smtClean="0"/>
              <a:t>realisation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Great </a:t>
            </a:r>
            <a:r>
              <a:rPr lang="nl-NL" dirty="0" err="1" smtClean="0"/>
              <a:t>distance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</a:t>
            </a:r>
            <a:r>
              <a:rPr lang="nl-NL" dirty="0"/>
              <a:t>C</a:t>
            </a:r>
            <a:r>
              <a:rPr lang="nl-NL" dirty="0" smtClean="0"/>
              <a:t>ouncil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ealisation</a:t>
            </a:r>
            <a:endParaRPr lang="nl-NL" dirty="0" smtClean="0"/>
          </a:p>
          <a:p>
            <a:r>
              <a:rPr lang="nl-NL" dirty="0" smtClean="0"/>
              <a:t>Small public </a:t>
            </a:r>
            <a:r>
              <a:rPr lang="nl-NL" dirty="0" err="1" smtClean="0"/>
              <a:t>organizations</a:t>
            </a:r>
            <a:endParaRPr lang="nl-NL" dirty="0" smtClean="0"/>
          </a:p>
          <a:p>
            <a:r>
              <a:rPr lang="nl-NL" dirty="0" err="1" smtClean="0"/>
              <a:t>Relatively</a:t>
            </a:r>
            <a:r>
              <a:rPr lang="nl-NL" dirty="0" smtClean="0"/>
              <a:t> small public </a:t>
            </a:r>
            <a:r>
              <a:rPr lang="nl-NL" dirty="0" err="1" smtClean="0"/>
              <a:t>space</a:t>
            </a:r>
            <a:endParaRPr lang="nl-NL" dirty="0" smtClean="0"/>
          </a:p>
          <a:p>
            <a:r>
              <a:rPr lang="nl-NL" dirty="0" err="1" smtClean="0"/>
              <a:t>Realisation</a:t>
            </a:r>
            <a:r>
              <a:rPr lang="nl-NL" dirty="0" smtClean="0"/>
              <a:t> </a:t>
            </a:r>
            <a:r>
              <a:rPr lang="nl-NL" dirty="0" err="1" smtClean="0"/>
              <a:t>decides</a:t>
            </a:r>
            <a:r>
              <a:rPr lang="nl-NL" dirty="0" smtClean="0"/>
              <a:t> </a:t>
            </a:r>
            <a:r>
              <a:rPr lang="nl-NL" dirty="0" err="1" smtClean="0"/>
              <a:t>what</a:t>
            </a:r>
            <a:r>
              <a:rPr lang="nl-NL" dirty="0" smtClean="0"/>
              <a:t>,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endParaRPr lang="nl-NL" dirty="0" smtClean="0"/>
          </a:p>
          <a:p>
            <a:r>
              <a:rPr lang="nl-NL" dirty="0" smtClean="0"/>
              <a:t>No computers, </a:t>
            </a:r>
            <a:r>
              <a:rPr lang="nl-NL" dirty="0" err="1" smtClean="0"/>
              <a:t>realisation</a:t>
            </a:r>
            <a:r>
              <a:rPr lang="nl-NL" dirty="0" smtClean="0"/>
              <a:t> </a:t>
            </a:r>
            <a:r>
              <a:rPr lang="nl-NL" dirty="0" err="1" smtClean="0"/>
              <a:t>knows</a:t>
            </a:r>
            <a:r>
              <a:rPr lang="nl-NL" dirty="0" smtClean="0"/>
              <a:t>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569" y="5063928"/>
            <a:ext cx="2448272" cy="13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/>
          <p:cNvSpPr/>
          <p:nvPr/>
        </p:nvSpPr>
        <p:spPr>
          <a:xfrm>
            <a:off x="611560" y="4941168"/>
            <a:ext cx="648072" cy="1512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solidFill>
                  <a:schemeClr val="tx1"/>
                </a:solidFill>
              </a:rPr>
              <a:t>1</a:t>
            </a:r>
            <a:endParaRPr lang="nl-NL" sz="4000" dirty="0">
              <a:solidFill>
                <a:schemeClr val="tx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996" y="5008074"/>
            <a:ext cx="2281746" cy="15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r>
              <a:rPr lang="nl-NL" dirty="0" smtClean="0"/>
              <a:t> – </a:t>
            </a:r>
            <a:r>
              <a:rPr lang="nl-NL" sz="2800" dirty="0" smtClean="0"/>
              <a:t>2</a:t>
            </a:r>
            <a:r>
              <a:rPr lang="nl-NL" sz="2800" baseline="30000" dirty="0" smtClean="0"/>
              <a:t>nd</a:t>
            </a:r>
            <a:r>
              <a:rPr lang="nl-NL" sz="2800" dirty="0" smtClean="0"/>
              <a:t> fase: </a:t>
            </a:r>
            <a:r>
              <a:rPr lang="nl-NL" sz="2800" dirty="0" err="1" smtClean="0"/>
              <a:t>after</a:t>
            </a:r>
            <a:r>
              <a:rPr lang="nl-NL" sz="2800" dirty="0" smtClean="0"/>
              <a:t> the </a:t>
            </a:r>
            <a:r>
              <a:rPr lang="nl-NL" sz="2800" dirty="0" err="1" smtClean="0"/>
              <a:t>oil-crisis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Because</a:t>
            </a:r>
            <a:r>
              <a:rPr lang="nl-NL" dirty="0" smtClean="0"/>
              <a:t> of the financial crises, </a:t>
            </a:r>
            <a:r>
              <a:rPr lang="nl-NL" dirty="0"/>
              <a:t>m</a:t>
            </a:r>
            <a:r>
              <a:rPr lang="nl-NL" dirty="0" smtClean="0"/>
              <a:t>anagement </a:t>
            </a:r>
            <a:r>
              <a:rPr lang="nl-NL" dirty="0" err="1" smtClean="0"/>
              <a:t>demands</a:t>
            </a:r>
            <a:r>
              <a:rPr lang="nl-NL" dirty="0" smtClean="0"/>
              <a:t> </a:t>
            </a:r>
            <a:r>
              <a:rPr lang="nl-NL" dirty="0" err="1" smtClean="0"/>
              <a:t>transparency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substantiation</a:t>
            </a:r>
            <a:r>
              <a:rPr lang="nl-NL" dirty="0" smtClean="0"/>
              <a:t> of budgets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Realisation</a:t>
            </a:r>
            <a:endParaRPr lang="nl-NL" dirty="0" smtClean="0"/>
          </a:p>
          <a:p>
            <a:r>
              <a:rPr lang="nl-NL" dirty="0" smtClean="0"/>
              <a:t>Public </a:t>
            </a:r>
            <a:r>
              <a:rPr lang="nl-NL" dirty="0" err="1" smtClean="0"/>
              <a:t>space</a:t>
            </a:r>
            <a:r>
              <a:rPr lang="nl-NL" dirty="0" smtClean="0"/>
              <a:t> is </a:t>
            </a:r>
            <a:r>
              <a:rPr lang="nl-NL" dirty="0" err="1" smtClean="0"/>
              <a:t>growing</a:t>
            </a:r>
            <a:r>
              <a:rPr lang="nl-NL" dirty="0" smtClean="0"/>
              <a:t> </a:t>
            </a:r>
            <a:r>
              <a:rPr lang="nl-NL" dirty="0" err="1" smtClean="0"/>
              <a:t>rapidly</a:t>
            </a:r>
            <a:endParaRPr lang="nl-NL" dirty="0" smtClean="0"/>
          </a:p>
          <a:p>
            <a:r>
              <a:rPr lang="nl-NL" dirty="0" err="1" smtClean="0"/>
              <a:t>Substantiation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discipline (</a:t>
            </a:r>
            <a:r>
              <a:rPr lang="nl-NL" dirty="0" err="1" smtClean="0"/>
              <a:t>roads</a:t>
            </a:r>
            <a:r>
              <a:rPr lang="nl-NL" dirty="0" smtClean="0"/>
              <a:t>, </a:t>
            </a:r>
            <a:r>
              <a:rPr lang="nl-NL" dirty="0" err="1" smtClean="0"/>
              <a:t>sewage</a:t>
            </a:r>
            <a:r>
              <a:rPr lang="nl-NL" dirty="0" smtClean="0"/>
              <a:t>, public </a:t>
            </a:r>
            <a:r>
              <a:rPr lang="nl-NL" dirty="0" err="1" smtClean="0"/>
              <a:t>parcs</a:t>
            </a:r>
            <a:r>
              <a:rPr lang="nl-NL" dirty="0" smtClean="0"/>
              <a:t>/green </a:t>
            </a:r>
            <a:r>
              <a:rPr lang="nl-NL" dirty="0" err="1" smtClean="0"/>
              <a:t>areas</a:t>
            </a:r>
            <a:r>
              <a:rPr lang="nl-NL" dirty="0" smtClean="0"/>
              <a:t>,..)</a:t>
            </a:r>
          </a:p>
          <a:p>
            <a:r>
              <a:rPr lang="nl-NL" dirty="0" err="1" smtClean="0"/>
              <a:t>Based</a:t>
            </a:r>
            <a:r>
              <a:rPr lang="nl-NL" dirty="0" smtClean="0"/>
              <a:t> on input, first computers help </a:t>
            </a:r>
            <a:r>
              <a:rPr lang="nl-NL" dirty="0" err="1" smtClean="0"/>
              <a:t>substantiate</a:t>
            </a:r>
            <a:r>
              <a:rPr lang="nl-NL" dirty="0" smtClean="0"/>
              <a:t> budgets (area x </a:t>
            </a:r>
            <a:r>
              <a:rPr lang="nl-NL" dirty="0" err="1" smtClean="0"/>
              <a:t>measure</a:t>
            </a:r>
            <a:r>
              <a:rPr lang="nl-NL" dirty="0" smtClean="0"/>
              <a:t> x unit </a:t>
            </a:r>
            <a:r>
              <a:rPr lang="nl-NL" dirty="0" err="1" smtClean="0"/>
              <a:t>price</a:t>
            </a:r>
            <a:r>
              <a:rPr lang="nl-NL" dirty="0" smtClean="0"/>
              <a:t>)</a:t>
            </a:r>
          </a:p>
          <a:p>
            <a:r>
              <a:rPr lang="nl-NL" dirty="0" smtClean="0"/>
              <a:t>The first maintenance-software </a:t>
            </a:r>
            <a:r>
              <a:rPr lang="nl-NL" dirty="0" err="1" smtClean="0"/>
              <a:t>available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Tijdelijke aanduiding voor inhoud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569" y="5063928"/>
            <a:ext cx="2448272" cy="13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/>
          <p:cNvSpPr/>
          <p:nvPr/>
        </p:nvSpPr>
        <p:spPr>
          <a:xfrm>
            <a:off x="1269483" y="4941168"/>
            <a:ext cx="648072" cy="1512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761" y="5063928"/>
            <a:ext cx="1727512" cy="15086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263" y="5090286"/>
            <a:ext cx="2156123" cy="14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r>
              <a:rPr lang="nl-NL" dirty="0" smtClean="0"/>
              <a:t> – </a:t>
            </a:r>
            <a:r>
              <a:rPr lang="nl-NL" sz="2800" dirty="0" smtClean="0"/>
              <a:t>3rd fase: </a:t>
            </a:r>
            <a:r>
              <a:rPr lang="nl-NL" sz="2800" dirty="0" err="1" smtClean="0"/>
              <a:t>Quality</a:t>
            </a:r>
            <a:endParaRPr lang="nl-NL" sz="2800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decrease</a:t>
            </a:r>
            <a:r>
              <a:rPr lang="nl-NL" dirty="0" smtClean="0"/>
              <a:t> the </a:t>
            </a:r>
            <a:r>
              <a:rPr lang="nl-NL" dirty="0" err="1" smtClean="0"/>
              <a:t>distance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Council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Realisation</a:t>
            </a:r>
            <a:r>
              <a:rPr lang="nl-NL" dirty="0" smtClean="0"/>
              <a:t> we </a:t>
            </a:r>
            <a:r>
              <a:rPr lang="nl-NL" dirty="0" err="1" smtClean="0"/>
              <a:t>developed</a:t>
            </a:r>
            <a:r>
              <a:rPr lang="nl-NL" dirty="0" smtClean="0"/>
              <a:t> a new </a:t>
            </a:r>
            <a:r>
              <a:rPr lang="nl-NL" dirty="0" err="1" smtClean="0"/>
              <a:t>language</a:t>
            </a:r>
            <a:r>
              <a:rPr lang="nl-NL" dirty="0" smtClean="0"/>
              <a:t> – </a:t>
            </a:r>
            <a:r>
              <a:rPr lang="nl-NL" dirty="0" err="1" smtClean="0"/>
              <a:t>talking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quality</a:t>
            </a:r>
            <a:r>
              <a:rPr lang="nl-NL" dirty="0" smtClean="0"/>
              <a:t> (output)</a:t>
            </a:r>
          </a:p>
          <a:p>
            <a:r>
              <a:rPr lang="nl-NL" dirty="0" err="1" smtClean="0"/>
              <a:t>Discussions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politicians</a:t>
            </a:r>
            <a:r>
              <a:rPr lang="nl-NL" dirty="0" smtClean="0"/>
              <a:t>: </a:t>
            </a:r>
            <a:r>
              <a:rPr lang="nl-NL" dirty="0" err="1" smtClean="0"/>
              <a:t>often</a:t>
            </a:r>
            <a:r>
              <a:rPr lang="nl-NL" dirty="0" smtClean="0"/>
              <a:t> </a:t>
            </a:r>
            <a:r>
              <a:rPr lang="nl-NL" dirty="0" err="1" smtClean="0"/>
              <a:t>integral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public </a:t>
            </a:r>
            <a:r>
              <a:rPr lang="nl-NL" dirty="0" err="1" smtClean="0"/>
              <a:t>space</a:t>
            </a:r>
            <a:r>
              <a:rPr lang="nl-NL" dirty="0" smtClean="0"/>
              <a:t> (</a:t>
            </a:r>
            <a:r>
              <a:rPr lang="nl-NL" dirty="0" err="1" smtClean="0"/>
              <a:t>all</a:t>
            </a:r>
            <a:r>
              <a:rPr lang="nl-NL" dirty="0" smtClean="0"/>
              <a:t> disciplines)</a:t>
            </a:r>
          </a:p>
          <a:p>
            <a:r>
              <a:rPr lang="nl-NL" dirty="0" smtClean="0"/>
              <a:t>Transparant </a:t>
            </a:r>
            <a:r>
              <a:rPr lang="nl-NL" dirty="0" err="1" smtClean="0"/>
              <a:t>diversity</a:t>
            </a:r>
            <a:r>
              <a:rPr lang="nl-NL" dirty="0" smtClean="0"/>
              <a:t> in </a:t>
            </a:r>
            <a:r>
              <a:rPr lang="nl-NL" dirty="0" err="1" smtClean="0"/>
              <a:t>quality</a:t>
            </a:r>
            <a:r>
              <a:rPr lang="nl-NL" dirty="0" smtClean="0"/>
              <a:t> of public </a:t>
            </a:r>
            <a:r>
              <a:rPr lang="nl-NL" dirty="0" err="1" smtClean="0"/>
              <a:t>space</a:t>
            </a:r>
            <a:r>
              <a:rPr lang="nl-NL" dirty="0" smtClean="0"/>
              <a:t> as a </a:t>
            </a:r>
            <a:r>
              <a:rPr lang="nl-NL" dirty="0" err="1" smtClean="0"/>
              <a:t>result</a:t>
            </a:r>
            <a:r>
              <a:rPr lang="nl-NL" dirty="0" smtClean="0"/>
              <a:t> of </a:t>
            </a:r>
            <a:r>
              <a:rPr lang="nl-NL" dirty="0" err="1" smtClean="0"/>
              <a:t>discussions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local</a:t>
            </a:r>
            <a:r>
              <a:rPr lang="nl-NL" dirty="0" smtClean="0"/>
              <a:t> politics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Tijdelijke aanduiding voor inhoud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569" y="5063928"/>
            <a:ext cx="2448272" cy="138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/>
          <p:cNvSpPr/>
          <p:nvPr/>
        </p:nvSpPr>
        <p:spPr>
          <a:xfrm>
            <a:off x="1893937" y="4941168"/>
            <a:ext cx="648072" cy="151226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417" y="4941168"/>
            <a:ext cx="2054991" cy="15885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985" y="4935702"/>
            <a:ext cx="1566351" cy="15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evolution</a:t>
            </a:r>
            <a:r>
              <a:rPr lang="nl-NL" dirty="0" smtClean="0"/>
              <a:t> – </a:t>
            </a:r>
            <a:r>
              <a:rPr lang="nl-NL" sz="2800" dirty="0" smtClean="0"/>
              <a:t>3</a:t>
            </a:r>
            <a:r>
              <a:rPr lang="nl-NL" sz="2800" baseline="30000" dirty="0" smtClean="0"/>
              <a:t>rd</a:t>
            </a:r>
            <a:r>
              <a:rPr lang="nl-NL" sz="2800" dirty="0" smtClean="0"/>
              <a:t> fase: </a:t>
            </a:r>
            <a:r>
              <a:rPr lang="nl-NL" sz="2800" dirty="0" err="1" smtClean="0"/>
              <a:t>Quality</a:t>
            </a:r>
            <a:endParaRPr lang="nl-NL" sz="2800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4" y="1417638"/>
            <a:ext cx="6448676" cy="415777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732240" y="1484784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800" dirty="0" err="1" smtClean="0"/>
              <a:t>Very</a:t>
            </a:r>
            <a:r>
              <a:rPr lang="nl-NL" sz="2800" dirty="0" smtClean="0"/>
              <a:t> High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 smtClean="0"/>
              <a:t>High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 smtClean="0"/>
              <a:t>Base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 smtClean="0"/>
              <a:t>Low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 err="1" smtClean="0"/>
              <a:t>Very</a:t>
            </a:r>
            <a:r>
              <a:rPr lang="nl-NL" sz="2800" dirty="0" smtClean="0"/>
              <a:t> Low</a:t>
            </a:r>
            <a:endParaRPr lang="nl-NL" sz="2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956" y="3835343"/>
            <a:ext cx="1566808" cy="159119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27584" y="5757977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(area </a:t>
            </a:r>
            <a:r>
              <a:rPr lang="en-US" dirty="0"/>
              <a:t>x </a:t>
            </a:r>
            <a:r>
              <a:rPr lang="en-US" dirty="0" smtClean="0"/>
              <a:t>quality </a:t>
            </a:r>
            <a:r>
              <a:rPr lang="en-US" dirty="0"/>
              <a:t>x unit price)</a:t>
            </a:r>
          </a:p>
        </p:txBody>
      </p:sp>
    </p:spTree>
    <p:extLst>
      <p:ext uri="{BB962C8B-B14F-4D97-AF65-F5344CB8AC3E}">
        <p14:creationId xmlns:p14="http://schemas.microsoft.com/office/powerpoint/2010/main" val="26402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Nederlands gebruik">
  <a:themeElements>
    <a:clrScheme name="Powerpoint Nederlands gebrui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Nederlands gebruik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owerpoint Nederlands gebrui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Nederlands gebrui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Nederlands gebrui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Nederlands gebrui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Nederlands gebrui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Nederlands gebrui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Nederlands gebrui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Nederlands gebruik.potx" id="{A3E987EC-8EB9-420A-8B51-21F600FEA4C7}" vid="{6C78FA7D-5D11-4934-B3D6-F4D8ACAAF78B}"/>
    </a:ext>
  </a:extLst>
</a:theme>
</file>

<file path=ppt/theme/theme2.xml><?xml version="1.0" encoding="utf-8"?>
<a:theme xmlns:a="http://schemas.openxmlformats.org/drawingml/2006/main" name="Diamodel Stadswerk">
  <a:themeElements>
    <a:clrScheme name="Stadswe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FCB28"/>
      </a:accent1>
      <a:accent2>
        <a:srgbClr val="60ACE0"/>
      </a:accent2>
      <a:accent3>
        <a:srgbClr val="D64C28"/>
      </a:accent3>
      <a:accent4>
        <a:srgbClr val="BC2D9D"/>
      </a:accent4>
      <a:accent5>
        <a:srgbClr val="C98A4F"/>
      </a:accent5>
      <a:accent6>
        <a:srgbClr val="7F7F7F"/>
      </a:accent6>
      <a:hlink>
        <a:srgbClr val="D64C28"/>
      </a:hlink>
      <a:folHlink>
        <a:srgbClr val="FFFFFF"/>
      </a:folHlink>
    </a:clrScheme>
    <a:fontScheme name="Stadswerk">
      <a:majorFont>
        <a:latin typeface="Interstate Light"/>
        <a:ea typeface=""/>
        <a:cs typeface=""/>
      </a:majorFont>
      <a:minorFont>
        <a:latin typeface="Interstate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iamodel Stadswerk">
  <a:themeElements>
    <a:clrScheme name="Stadswe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FCB28"/>
      </a:accent1>
      <a:accent2>
        <a:srgbClr val="60ACE0"/>
      </a:accent2>
      <a:accent3>
        <a:srgbClr val="D64C28"/>
      </a:accent3>
      <a:accent4>
        <a:srgbClr val="BC2D9D"/>
      </a:accent4>
      <a:accent5>
        <a:srgbClr val="C98A4F"/>
      </a:accent5>
      <a:accent6>
        <a:srgbClr val="7F7F7F"/>
      </a:accent6>
      <a:hlink>
        <a:srgbClr val="D64C28"/>
      </a:hlink>
      <a:folHlink>
        <a:srgbClr val="FFFFFF"/>
      </a:folHlink>
    </a:clrScheme>
    <a:fontScheme name="Stadswerk">
      <a:majorFont>
        <a:latin typeface="Interstate Light"/>
        <a:ea typeface=""/>
        <a:cs typeface=""/>
      </a:majorFont>
      <a:minorFont>
        <a:latin typeface="Interstate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Nederlands gebruik</Template>
  <TotalTime>1524</TotalTime>
  <Words>1390</Words>
  <Application>Microsoft Office PowerPoint</Application>
  <PresentationFormat>Diavoorstelling (4:3)</PresentationFormat>
  <Paragraphs>157</Paragraphs>
  <Slides>17</Slides>
  <Notes>16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5" baseType="lpstr">
      <vt:lpstr>Arial</vt:lpstr>
      <vt:lpstr>Calibri</vt:lpstr>
      <vt:lpstr>Interstate Light</vt:lpstr>
      <vt:lpstr>Interstate-Bold</vt:lpstr>
      <vt:lpstr>Wingdings 2</vt:lpstr>
      <vt:lpstr>Powerpoint Nederlands gebruik</vt:lpstr>
      <vt:lpstr>Diamodel Stadswerk</vt:lpstr>
      <vt:lpstr>2_Diamodel Stadswerk</vt:lpstr>
      <vt:lpstr>Evolution from Maintenance to Asset Management in Municipalities</vt:lpstr>
      <vt:lpstr>About myself</vt:lpstr>
      <vt:lpstr>About Antea Group Netherlands</vt:lpstr>
      <vt:lpstr>Asset Management</vt:lpstr>
      <vt:lpstr>The evolution</vt:lpstr>
      <vt:lpstr>The evolution – 1st phase: autonomous realisation</vt:lpstr>
      <vt:lpstr>The evolution – 2nd fase: after the oil-crisis</vt:lpstr>
      <vt:lpstr>The evolution – 3rd fase: Quality</vt:lpstr>
      <vt:lpstr>The evolution – 3rd fase: Quality</vt:lpstr>
      <vt:lpstr>The evolution – 4rth fase: Asset Management</vt:lpstr>
      <vt:lpstr>Invest in standards </vt:lpstr>
      <vt:lpstr>Benchmark: watch, compare, learn</vt:lpstr>
      <vt:lpstr>Antea Group Smart City M.apps</vt:lpstr>
      <vt:lpstr>Antea Group Smart City M.apps</vt:lpstr>
      <vt:lpstr>Antea Group Smart City M.apps</vt:lpstr>
      <vt:lpstr>Asset Management – the logical next step… </vt:lpstr>
      <vt:lpstr>PowerPoint-presentatie</vt:lpstr>
    </vt:vector>
  </TitlesOfParts>
  <Company>Antea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Hof Jan-Lucas, J.L.</dc:creator>
  <cp:lastModifiedBy>Jan-Lucas Hof</cp:lastModifiedBy>
  <cp:revision>100</cp:revision>
  <dcterms:created xsi:type="dcterms:W3CDTF">2016-03-10T10:30:58Z</dcterms:created>
  <dcterms:modified xsi:type="dcterms:W3CDTF">2016-09-07T18:47:14Z</dcterms:modified>
</cp:coreProperties>
</file>